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4"/>
  </p:notesMasterIdLst>
  <p:sldIdLst>
    <p:sldId id="297" r:id="rId2"/>
    <p:sldId id="286" r:id="rId3"/>
    <p:sldId id="287" r:id="rId4"/>
    <p:sldId id="288" r:id="rId5"/>
    <p:sldId id="299" r:id="rId6"/>
    <p:sldId id="289" r:id="rId7"/>
    <p:sldId id="290" r:id="rId8"/>
    <p:sldId id="291" r:id="rId9"/>
    <p:sldId id="292" r:id="rId10"/>
    <p:sldId id="293" r:id="rId11"/>
    <p:sldId id="294" r:id="rId12"/>
    <p:sldId id="296" r:id="rId13"/>
    <p:sldId id="301" r:id="rId14"/>
    <p:sldId id="304" r:id="rId15"/>
    <p:sldId id="300" r:id="rId16"/>
    <p:sldId id="298" r:id="rId17"/>
    <p:sldId id="256" r:id="rId18"/>
    <p:sldId id="285" r:id="rId19"/>
    <p:sldId id="261" r:id="rId20"/>
    <p:sldId id="257" r:id="rId21"/>
    <p:sldId id="258" r:id="rId22"/>
    <p:sldId id="259" r:id="rId23"/>
    <p:sldId id="260" r:id="rId24"/>
    <p:sldId id="305" r:id="rId25"/>
    <p:sldId id="306" r:id="rId26"/>
    <p:sldId id="307" r:id="rId27"/>
    <p:sldId id="262" r:id="rId28"/>
    <p:sldId id="264" r:id="rId29"/>
    <p:sldId id="263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  <p:sldId id="276" r:id="rId41"/>
    <p:sldId id="275" r:id="rId42"/>
    <p:sldId id="277" r:id="rId43"/>
    <p:sldId id="278" r:id="rId44"/>
    <p:sldId id="283" r:id="rId45"/>
    <p:sldId id="282" r:id="rId46"/>
    <p:sldId id="280" r:id="rId47"/>
    <p:sldId id="302" r:id="rId48"/>
    <p:sldId id="303" r:id="rId49"/>
    <p:sldId id="284" r:id="rId50"/>
    <p:sldId id="308" r:id="rId51"/>
    <p:sldId id="309" r:id="rId52"/>
    <p:sldId id="279" r:id="rId5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98698DB5-CC4B-45C7-84BF-A1AF790D59C0}">
          <p14:sldIdLst>
            <p14:sldId id="297"/>
            <p14:sldId id="286"/>
            <p14:sldId id="287"/>
            <p14:sldId id="288"/>
            <p14:sldId id="299"/>
            <p14:sldId id="289"/>
            <p14:sldId id="290"/>
            <p14:sldId id="291"/>
            <p14:sldId id="292"/>
            <p14:sldId id="293"/>
            <p14:sldId id="294"/>
            <p14:sldId id="296"/>
            <p14:sldId id="301"/>
            <p14:sldId id="304"/>
            <p14:sldId id="300"/>
            <p14:sldId id="298"/>
            <p14:sldId id="256"/>
            <p14:sldId id="285"/>
            <p14:sldId id="261"/>
            <p14:sldId id="257"/>
            <p14:sldId id="258"/>
            <p14:sldId id="259"/>
            <p14:sldId id="260"/>
            <p14:sldId id="305"/>
            <p14:sldId id="306"/>
            <p14:sldId id="307"/>
            <p14:sldId id="262"/>
            <p14:sldId id="264"/>
            <p14:sldId id="263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6"/>
            <p14:sldId id="275"/>
            <p14:sldId id="277"/>
            <p14:sldId id="278"/>
            <p14:sldId id="283"/>
            <p14:sldId id="282"/>
            <p14:sldId id="280"/>
            <p14:sldId id="302"/>
            <p14:sldId id="303"/>
            <p14:sldId id="284"/>
            <p14:sldId id="308"/>
            <p14:sldId id="309"/>
          </p14:sldIdLst>
        </p14:section>
        <p14:section name="Sección sin título" id="{B4235E37-460D-405A-BCCA-F2881F5F0DC4}">
          <p14:sldIdLst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32" y="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066E8-EFAA-4CA0-ACCC-D5B09083C3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DCFAB-69B4-4D71-BABA-859D42C7F86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5267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34091E7-48ED-4E1A-9ABE-14A6B705C87F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168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68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7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8374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837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8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59398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388620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s-ES" altLang="es-AR" sz="1200" u="sng">
                <a:latin typeface="Arial" charset="0"/>
              </a:rPr>
              <a:t>9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8686193"/>
            <a:ext cx="2971800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s-PE" altLang="es-AR"/>
          </a:p>
        </p:txBody>
      </p:sp>
      <p:sp>
        <p:nvSpPr>
          <p:cNvPr id="60422" name="Rectangle 6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04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DCFAB-69B4-4D71-BABA-859D42C7F869}" type="slidenum">
              <a:rPr lang="es-AR" smtClean="0"/>
              <a:t>45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89293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026E06-E80B-4C23-B186-17F08FAB1DBD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47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9940" name="Rectangle 3"/>
          <p:cNvSpPr>
            <a:spLocks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22BD0D-B992-418E-9303-FC1B2AD28E85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EFD31BE-A389-4039-9E60-EB3F4FC118B0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50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60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4" name="Rectangle 3"/>
          <p:cNvSpPr>
            <a:spLocks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8D73BF1-08A1-4D0F-9C14-AE331512EAAB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270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270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7C30917-D03F-4E2B-BC72-7A62E62061F5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373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373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02D19E5-A0FF-4A3A-8B61-AC77E86630FD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475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475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E7F000C-920E-40FC-9D99-59A6CD5B9E94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577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80" name="Text Box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s-AR" smtClean="0">
                <a:latin typeface="Arial" charset="0"/>
              </a:rPr>
              <a:t>Los cazadores saben del sabor agrio de la carne de un animal que ha corrido hasta agotarse antes de morir.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s-AR" smtClean="0">
                <a:latin typeface="Arial" charset="0"/>
              </a:rPr>
              <a:t> Esto es debido a la acumulación de ácido láctico en los músculos.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altLang="es-A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FC6ED8F-F08C-4AD4-888F-BD4EE9C8A1E1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680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680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600527F-2684-4E56-B4AF-BE3D8AF1C11B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782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782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EC2FA34-CE5C-40D2-8381-E820C6CDB769}" type="slidenum">
              <a:rPr lang="es-ES" altLang="es-AR" smtClean="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s-ES" altLang="es-AR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7885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885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8006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280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5549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8288" indent="-216370" defTabSz="43274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23724" algn="l"/>
                <a:tab pos="848952" algn="l"/>
                <a:tab pos="1274178" algn="l"/>
                <a:tab pos="1699406" algn="l"/>
                <a:tab pos="2124632" algn="l"/>
                <a:tab pos="2549860" algn="l"/>
                <a:tab pos="2975086" algn="l"/>
                <a:tab pos="3400314" algn="l"/>
                <a:tab pos="3825540" algn="l"/>
                <a:tab pos="4250767" algn="l"/>
                <a:tab pos="4675994" algn="l"/>
                <a:tab pos="5101221" algn="l"/>
                <a:tab pos="5526448" algn="l"/>
                <a:tab pos="5951675" algn="l"/>
                <a:tab pos="6376902" algn="l"/>
                <a:tab pos="6802129" algn="l"/>
                <a:tab pos="7227356" algn="l"/>
                <a:tab pos="7652583" algn="l"/>
                <a:tab pos="8077810" algn="l"/>
                <a:tab pos="850303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80C0F2-D675-4A9F-A100-FDDCF4135FB0}" type="slidenum">
              <a:rPr lang="es-ES" altLang="es-AR" sz="1200">
                <a:latin typeface="Arial" charset="0"/>
                <a:ea typeface="Lucida Sans Unicode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s-ES" altLang="es-AR" sz="1200">
              <a:latin typeface="Arial" charset="0"/>
              <a:ea typeface="Lucida Sans Unicode" pitchFamily="34" charset="0"/>
            </a:endParaRPr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8" name="Rectangle 3"/>
          <p:cNvSpPr>
            <a:spLocks noChangeArrowheads="1"/>
          </p:cNvSpPr>
          <p:nvPr>
            <p:ph type="body" idx="1"/>
          </p:nvPr>
        </p:nvSpPr>
        <p:spPr>
          <a:xfrm>
            <a:off x="686116" y="4343798"/>
            <a:ext cx="5485768" cy="42076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_tradnl" altLang="es-A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B7CF048-27B1-49E9-8E0A-198C2550B8EA}" type="datetimeFigureOut">
              <a:rPr lang="es-AR" smtClean="0"/>
              <a:t>14/04/2015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5C33A36-B6BD-4F47-941D-3E0B43D86366}" type="slidenum">
              <a:rPr lang="es-AR" smtClean="0"/>
              <a:t>‹Nº›</a:t>
            </a:fld>
            <a:endParaRPr lang="es-AR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png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6863"/>
            <a:ext cx="8569325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22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1" name="Group 2"/>
          <p:cNvGrpSpPr>
            <a:grpSpLocks/>
          </p:cNvGrpSpPr>
          <p:nvPr/>
        </p:nvGrpSpPr>
        <p:grpSpPr bwMode="auto">
          <a:xfrm>
            <a:off x="3151188" y="1052513"/>
            <a:ext cx="1544637" cy="1374775"/>
            <a:chOff x="1985" y="663"/>
            <a:chExt cx="973" cy="866"/>
          </a:xfrm>
        </p:grpSpPr>
        <p:sp>
          <p:nvSpPr>
            <p:cNvPr id="37922" name="Text Box 3"/>
            <p:cNvSpPr txBox="1">
              <a:spLocks noChangeArrowheads="1"/>
            </p:cNvSpPr>
            <p:nvPr/>
          </p:nvSpPr>
          <p:spPr bwMode="auto">
            <a:xfrm>
              <a:off x="2047" y="663"/>
              <a:ext cx="83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GLUCOSA</a:t>
              </a:r>
            </a:p>
          </p:txBody>
        </p:sp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2471" y="845"/>
              <a:ext cx="1" cy="453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7924" name="Text Box 5"/>
            <p:cNvSpPr txBox="1">
              <a:spLocks noChangeArrowheads="1"/>
            </p:cNvSpPr>
            <p:nvPr/>
          </p:nvSpPr>
          <p:spPr bwMode="auto">
            <a:xfrm>
              <a:off x="1985" y="1298"/>
              <a:ext cx="974" cy="232"/>
            </a:xfrm>
            <a:prstGeom prst="rect">
              <a:avLst/>
            </a:prstGeom>
            <a:noFill/>
            <a:ln w="3168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2 PIRUVATO</a:t>
              </a:r>
            </a:p>
          </p:txBody>
        </p:sp>
        <p:sp>
          <p:nvSpPr>
            <p:cNvPr id="37925" name="Text Box 6"/>
            <p:cNvSpPr txBox="1">
              <a:spLocks noChangeArrowheads="1"/>
            </p:cNvSpPr>
            <p:nvPr/>
          </p:nvSpPr>
          <p:spPr bwMode="auto">
            <a:xfrm>
              <a:off x="2472" y="981"/>
              <a:ext cx="32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VG</a:t>
              </a:r>
            </a:p>
          </p:txBody>
        </p:sp>
      </p:grpSp>
      <p:grpSp>
        <p:nvGrpSpPr>
          <p:cNvPr id="37892" name="Group 7"/>
          <p:cNvGrpSpPr>
            <a:grpSpLocks/>
          </p:cNvGrpSpPr>
          <p:nvPr/>
        </p:nvGrpSpPr>
        <p:grpSpPr bwMode="auto">
          <a:xfrm>
            <a:off x="5435600" y="2540000"/>
            <a:ext cx="1651000" cy="673100"/>
            <a:chOff x="3424" y="1600"/>
            <a:chExt cx="1040" cy="424"/>
          </a:xfrm>
        </p:grpSpPr>
        <p:sp>
          <p:nvSpPr>
            <p:cNvPr id="37920" name="Text Box 8"/>
            <p:cNvSpPr txBox="1">
              <a:spLocks noChangeArrowheads="1"/>
            </p:cNvSpPr>
            <p:nvPr/>
          </p:nvSpPr>
          <p:spPr bwMode="auto">
            <a:xfrm>
              <a:off x="3681" y="1793"/>
              <a:ext cx="78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/>
                <a:t>Aerobiosis</a:t>
              </a:r>
            </a:p>
          </p:txBody>
        </p:sp>
        <p:sp>
          <p:nvSpPr>
            <p:cNvPr id="37921" name="Text Box 9"/>
            <p:cNvSpPr txBox="1">
              <a:spLocks noChangeArrowheads="1"/>
            </p:cNvSpPr>
            <p:nvPr/>
          </p:nvSpPr>
          <p:spPr bwMode="auto">
            <a:xfrm>
              <a:off x="3424" y="1600"/>
              <a:ext cx="337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2400" b="1"/>
                <a:t>O</a:t>
              </a:r>
              <a:r>
                <a:rPr lang="es-AR" altLang="es-AR" sz="2400" b="1" baseline="-25000"/>
                <a:t>2</a:t>
              </a:r>
            </a:p>
          </p:txBody>
        </p:sp>
      </p:grpSp>
      <p:grpSp>
        <p:nvGrpSpPr>
          <p:cNvPr id="37893" name="Group 10"/>
          <p:cNvGrpSpPr>
            <a:grpSpLocks/>
          </p:cNvGrpSpPr>
          <p:nvPr/>
        </p:nvGrpSpPr>
        <p:grpSpPr bwMode="auto">
          <a:xfrm>
            <a:off x="2293938" y="2511425"/>
            <a:ext cx="1495425" cy="773113"/>
            <a:chOff x="1445" y="1582"/>
            <a:chExt cx="942" cy="487"/>
          </a:xfrm>
        </p:grpSpPr>
        <p:sp>
          <p:nvSpPr>
            <p:cNvPr id="37914" name="Text Box 11"/>
            <p:cNvSpPr txBox="1">
              <a:spLocks noChangeArrowheads="1"/>
            </p:cNvSpPr>
            <p:nvPr/>
          </p:nvSpPr>
          <p:spPr bwMode="auto">
            <a:xfrm>
              <a:off x="1445" y="1838"/>
              <a:ext cx="94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i="1"/>
                <a:t>Anaerobiosis</a:t>
              </a:r>
            </a:p>
          </p:txBody>
        </p:sp>
        <p:grpSp>
          <p:nvGrpSpPr>
            <p:cNvPr id="37915" name="Group 12"/>
            <p:cNvGrpSpPr>
              <a:grpSpLocks/>
            </p:cNvGrpSpPr>
            <p:nvPr/>
          </p:nvGrpSpPr>
          <p:grpSpPr bwMode="auto">
            <a:xfrm>
              <a:off x="1841" y="1582"/>
              <a:ext cx="325" cy="350"/>
              <a:chOff x="1841" y="1582"/>
              <a:chExt cx="325" cy="350"/>
            </a:xfrm>
          </p:grpSpPr>
          <p:sp>
            <p:nvSpPr>
              <p:cNvPr id="37916" name="Text Box 13"/>
              <p:cNvSpPr txBox="1">
                <a:spLocks noChangeArrowheads="1"/>
              </p:cNvSpPr>
              <p:nvPr/>
            </p:nvSpPr>
            <p:spPr bwMode="auto">
              <a:xfrm>
                <a:off x="1841" y="1582"/>
                <a:ext cx="32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2400" b="1"/>
                  <a:t>O</a:t>
                </a:r>
                <a:r>
                  <a:rPr lang="es-AR" altLang="es-AR" sz="2400" b="1" baseline="-25000"/>
                  <a:t>2</a:t>
                </a:r>
              </a:p>
            </p:txBody>
          </p:sp>
          <p:grpSp>
            <p:nvGrpSpPr>
              <p:cNvPr id="37917" name="Group 14"/>
              <p:cNvGrpSpPr>
                <a:grpSpLocks/>
              </p:cNvGrpSpPr>
              <p:nvPr/>
            </p:nvGrpSpPr>
            <p:grpSpPr bwMode="auto">
              <a:xfrm>
                <a:off x="1856" y="1621"/>
                <a:ext cx="256" cy="311"/>
                <a:chOff x="1856" y="1621"/>
                <a:chExt cx="256" cy="311"/>
              </a:xfrm>
            </p:grpSpPr>
            <p:sp>
              <p:nvSpPr>
                <p:cNvPr id="37918" name="Line 15"/>
                <p:cNvSpPr>
                  <a:spLocks noChangeShapeType="1"/>
                </p:cNvSpPr>
                <p:nvPr/>
              </p:nvSpPr>
              <p:spPr bwMode="auto">
                <a:xfrm>
                  <a:off x="1856" y="1621"/>
                  <a:ext cx="257" cy="31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/>
                </a:p>
              </p:txBody>
            </p:sp>
            <p:sp>
              <p:nvSpPr>
                <p:cNvPr id="37919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856" y="1621"/>
                  <a:ext cx="258" cy="27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/>
                </a:p>
              </p:txBody>
            </p:sp>
          </p:grpSp>
        </p:grpSp>
      </p:grpSp>
      <p:sp>
        <p:nvSpPr>
          <p:cNvPr id="37894" name="Text Box 17"/>
          <p:cNvSpPr txBox="1">
            <a:spLocks noChangeArrowheads="1"/>
          </p:cNvSpPr>
          <p:nvPr/>
        </p:nvSpPr>
        <p:spPr bwMode="auto">
          <a:xfrm>
            <a:off x="3320617" y="3898900"/>
            <a:ext cx="140262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Alcohólica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(</a:t>
            </a:r>
            <a:r>
              <a:rPr lang="es-AR" altLang="es-AR" sz="1600" b="1" i="1" dirty="0" smtClean="0">
                <a:solidFill>
                  <a:srgbClr val="800080"/>
                </a:solidFill>
              </a:rPr>
              <a:t>levaduras)</a:t>
            </a:r>
            <a:endParaRPr lang="es-AR" altLang="es-AR" sz="1600" b="1" i="1" dirty="0">
              <a:solidFill>
                <a:srgbClr val="800080"/>
              </a:solidFill>
            </a:endParaRPr>
          </a:p>
        </p:txBody>
      </p:sp>
      <p:sp>
        <p:nvSpPr>
          <p:cNvPr id="37895" name="Text Box 18"/>
          <p:cNvSpPr txBox="1">
            <a:spLocks noChangeArrowheads="1"/>
          </p:cNvSpPr>
          <p:nvPr/>
        </p:nvSpPr>
        <p:spPr bwMode="auto">
          <a:xfrm>
            <a:off x="1317625" y="3933825"/>
            <a:ext cx="152558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Láctica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(músculo en contracción vigorosa, eritrocitos, bacterias lácticas)</a:t>
            </a:r>
          </a:p>
        </p:txBody>
      </p:sp>
      <p:grpSp>
        <p:nvGrpSpPr>
          <p:cNvPr id="37896" name="Group 19"/>
          <p:cNvGrpSpPr>
            <a:grpSpLocks/>
          </p:cNvGrpSpPr>
          <p:nvPr/>
        </p:nvGrpSpPr>
        <p:grpSpPr bwMode="auto">
          <a:xfrm>
            <a:off x="3074988" y="2492375"/>
            <a:ext cx="1938337" cy="1341438"/>
            <a:chOff x="1937" y="1570"/>
            <a:chExt cx="1221" cy="845"/>
          </a:xfrm>
        </p:grpSpPr>
        <p:sp>
          <p:nvSpPr>
            <p:cNvPr id="37912" name="Line 20"/>
            <p:cNvSpPr>
              <a:spLocks noChangeShapeType="1"/>
            </p:cNvSpPr>
            <p:nvPr/>
          </p:nvSpPr>
          <p:spPr bwMode="auto">
            <a:xfrm>
              <a:off x="2471" y="1570"/>
              <a:ext cx="1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7913" name="Text Box 21"/>
            <p:cNvSpPr txBox="1">
              <a:spLocks noChangeArrowheads="1"/>
            </p:cNvSpPr>
            <p:nvPr/>
          </p:nvSpPr>
          <p:spPr bwMode="auto">
            <a:xfrm>
              <a:off x="1937" y="2160"/>
              <a:ext cx="1222" cy="256"/>
            </a:xfrm>
            <a:prstGeom prst="rect">
              <a:avLst/>
            </a:prstGeom>
            <a:noFill/>
            <a:ln w="31680">
              <a:solidFill>
                <a:srgbClr val="8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800080"/>
                  </a:solidFill>
                </a:rPr>
                <a:t>2 Etanol + 2 CO</a:t>
              </a:r>
              <a:r>
                <a:rPr lang="es-AR" altLang="es-AR" sz="1800" b="1" baseline="-25000">
                  <a:solidFill>
                    <a:srgbClr val="800080"/>
                  </a:solidFill>
                </a:rPr>
                <a:t>2</a:t>
              </a:r>
            </a:p>
          </p:txBody>
        </p:sp>
      </p:grpSp>
      <p:grpSp>
        <p:nvGrpSpPr>
          <p:cNvPr id="37897" name="Group 22"/>
          <p:cNvGrpSpPr>
            <a:grpSpLocks/>
          </p:cNvGrpSpPr>
          <p:nvPr/>
        </p:nvGrpSpPr>
        <p:grpSpPr bwMode="auto">
          <a:xfrm>
            <a:off x="1528763" y="2420938"/>
            <a:ext cx="1600200" cy="1374775"/>
            <a:chOff x="963" y="1525"/>
            <a:chExt cx="1008" cy="866"/>
          </a:xfrm>
        </p:grpSpPr>
        <p:sp>
          <p:nvSpPr>
            <p:cNvPr id="37910" name="Line 23"/>
            <p:cNvSpPr>
              <a:spLocks noChangeShapeType="1"/>
            </p:cNvSpPr>
            <p:nvPr/>
          </p:nvSpPr>
          <p:spPr bwMode="auto">
            <a:xfrm flipH="1">
              <a:off x="1245" y="1525"/>
              <a:ext cx="728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7911" name="Text Box 24"/>
            <p:cNvSpPr txBox="1">
              <a:spLocks noChangeArrowheads="1"/>
            </p:cNvSpPr>
            <p:nvPr/>
          </p:nvSpPr>
          <p:spPr bwMode="auto">
            <a:xfrm>
              <a:off x="963" y="2160"/>
              <a:ext cx="746" cy="232"/>
            </a:xfrm>
            <a:prstGeom prst="rect">
              <a:avLst/>
            </a:prstGeom>
            <a:noFill/>
            <a:ln w="3168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0000FF"/>
                  </a:solidFill>
                </a:rPr>
                <a:t>2 Lactato</a:t>
              </a:r>
            </a:p>
          </p:txBody>
        </p:sp>
      </p:grpSp>
      <p:grpSp>
        <p:nvGrpSpPr>
          <p:cNvPr id="37898" name="Group 25"/>
          <p:cNvGrpSpPr>
            <a:grpSpLocks/>
          </p:cNvGrpSpPr>
          <p:nvPr/>
        </p:nvGrpSpPr>
        <p:grpSpPr bwMode="auto">
          <a:xfrm>
            <a:off x="4643438" y="2420938"/>
            <a:ext cx="3143250" cy="2670175"/>
            <a:chOff x="2925" y="1525"/>
            <a:chExt cx="1980" cy="1682"/>
          </a:xfrm>
        </p:grpSpPr>
        <p:sp>
          <p:nvSpPr>
            <p:cNvPr id="37903" name="Line 26"/>
            <p:cNvSpPr>
              <a:spLocks noChangeShapeType="1"/>
            </p:cNvSpPr>
            <p:nvPr/>
          </p:nvSpPr>
          <p:spPr bwMode="auto">
            <a:xfrm>
              <a:off x="2925" y="1525"/>
              <a:ext cx="1044" cy="590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7904" name="Text Box 27"/>
            <p:cNvSpPr txBox="1">
              <a:spLocks noChangeArrowheads="1"/>
            </p:cNvSpPr>
            <p:nvPr/>
          </p:nvSpPr>
          <p:spPr bwMode="auto">
            <a:xfrm>
              <a:off x="3397" y="2160"/>
              <a:ext cx="1509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ES" altLang="es-AR" sz="1800" b="1">
                  <a:solidFill>
                    <a:srgbClr val="990033"/>
                  </a:solidFill>
                </a:rPr>
                <a:t>2 Acetil-CoA + 2 CO</a:t>
              </a:r>
              <a:r>
                <a:rPr lang="es-ES" altLang="es-AR" sz="1800" b="1" baseline="-25000">
                  <a:solidFill>
                    <a:srgbClr val="990033"/>
                  </a:solidFill>
                </a:rPr>
                <a:t>2</a:t>
              </a:r>
            </a:p>
          </p:txBody>
        </p:sp>
        <p:sp>
          <p:nvSpPr>
            <p:cNvPr id="37905" name="Text Box 28"/>
            <p:cNvSpPr txBox="1">
              <a:spLocks noChangeArrowheads="1"/>
            </p:cNvSpPr>
            <p:nvPr/>
          </p:nvSpPr>
          <p:spPr bwMode="auto">
            <a:xfrm>
              <a:off x="3532" y="2952"/>
              <a:ext cx="1003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990033"/>
                  </a:solidFill>
                </a:rPr>
                <a:t>4 CO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+ 4 H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O</a:t>
              </a:r>
            </a:p>
          </p:txBody>
        </p:sp>
        <p:grpSp>
          <p:nvGrpSpPr>
            <p:cNvPr id="37906" name="Group 29"/>
            <p:cNvGrpSpPr>
              <a:grpSpLocks/>
            </p:cNvGrpSpPr>
            <p:nvPr/>
          </p:nvGrpSpPr>
          <p:grpSpPr bwMode="auto">
            <a:xfrm>
              <a:off x="4014" y="2478"/>
              <a:ext cx="407" cy="452"/>
              <a:chOff x="4014" y="2478"/>
              <a:chExt cx="407" cy="452"/>
            </a:xfrm>
          </p:grpSpPr>
          <p:sp>
            <p:nvSpPr>
              <p:cNvPr id="37907" name="Line 30"/>
              <p:cNvSpPr>
                <a:spLocks noChangeShapeType="1"/>
              </p:cNvSpPr>
              <p:nvPr/>
            </p:nvSpPr>
            <p:spPr bwMode="auto">
              <a:xfrm>
                <a:off x="4014" y="2478"/>
                <a:ext cx="1" cy="453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7908" name="Text Box 31"/>
              <p:cNvSpPr txBox="1">
                <a:spLocks noChangeArrowheads="1"/>
              </p:cNvSpPr>
              <p:nvPr/>
            </p:nvSpPr>
            <p:spPr bwMode="auto">
              <a:xfrm>
                <a:off x="4060" y="2568"/>
                <a:ext cx="321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/>
                  <a:t>CK</a:t>
                </a:r>
              </a:p>
            </p:txBody>
          </p:sp>
          <p:sp>
            <p:nvSpPr>
              <p:cNvPr id="37909" name="Oval 32"/>
              <p:cNvSpPr>
                <a:spLocks noChangeArrowheads="1"/>
              </p:cNvSpPr>
              <p:nvPr/>
            </p:nvSpPr>
            <p:spPr bwMode="auto">
              <a:xfrm>
                <a:off x="4014" y="2478"/>
                <a:ext cx="408" cy="408"/>
              </a:xfrm>
              <a:prstGeom prst="ellipse">
                <a:avLst/>
              </a:prstGeom>
              <a:noFill/>
              <a:ln w="381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altLang="es-AR"/>
              </a:p>
            </p:txBody>
          </p:sp>
        </p:grpSp>
      </p:grpSp>
      <p:sp>
        <p:nvSpPr>
          <p:cNvPr id="37899" name="Text Box 33"/>
          <p:cNvSpPr txBox="1">
            <a:spLocks noChangeArrowheads="1"/>
          </p:cNvSpPr>
          <p:nvPr/>
        </p:nvSpPr>
        <p:spPr bwMode="auto">
          <a:xfrm>
            <a:off x="5435600" y="5229225"/>
            <a:ext cx="23764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>
                <a:solidFill>
                  <a:srgbClr val="990033"/>
                </a:solidFill>
              </a:rPr>
              <a:t>Células animales (excepción eritrocitos), vegetales y muchos microorganismos.</a:t>
            </a:r>
            <a:r>
              <a:rPr lang="es-AR" altLang="es-AR" sz="1600" b="1" i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7900" name="Text Box 34"/>
          <p:cNvSpPr txBox="1">
            <a:spLocks noChangeArrowheads="1"/>
          </p:cNvSpPr>
          <p:nvPr/>
        </p:nvSpPr>
        <p:spPr bwMode="auto">
          <a:xfrm>
            <a:off x="533400" y="368300"/>
            <a:ext cx="815181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¿</a:t>
            </a:r>
            <a:r>
              <a:rPr lang="es-ES" altLang="es-AR" sz="2000" b="1" i="1">
                <a:solidFill>
                  <a:srgbClr val="009999"/>
                </a:solidFill>
              </a:rPr>
              <a:t>Cu</a:t>
            </a: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á</a:t>
            </a:r>
            <a:r>
              <a:rPr lang="es-ES" altLang="es-AR" sz="2000" b="1" i="1">
                <a:solidFill>
                  <a:srgbClr val="009999"/>
                </a:solidFill>
              </a:rPr>
              <a:t>l es el destino del Piruvato según las condiciones celulares?</a:t>
            </a:r>
          </a:p>
        </p:txBody>
      </p:sp>
      <p:sp>
        <p:nvSpPr>
          <p:cNvPr id="37923" name="Oval 35"/>
          <p:cNvSpPr>
            <a:spLocks noChangeArrowheads="1"/>
          </p:cNvSpPr>
          <p:nvPr/>
        </p:nvSpPr>
        <p:spPr bwMode="auto">
          <a:xfrm>
            <a:off x="2700338" y="765175"/>
            <a:ext cx="2519362" cy="5256213"/>
          </a:xfrm>
          <a:prstGeom prst="ellipse">
            <a:avLst/>
          </a:prstGeom>
          <a:noFill/>
          <a:ln w="4428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7902" name="Oval 36"/>
          <p:cNvSpPr>
            <a:spLocks noChangeArrowheads="1"/>
          </p:cNvSpPr>
          <p:nvPr/>
        </p:nvSpPr>
        <p:spPr bwMode="auto">
          <a:xfrm>
            <a:off x="4427538" y="2276475"/>
            <a:ext cx="431800" cy="504825"/>
          </a:xfrm>
          <a:prstGeom prst="ellipse">
            <a:avLst/>
          </a:prstGeom>
          <a:solidFill>
            <a:srgbClr val="FF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21277929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2555875" y="114300"/>
            <a:ext cx="4230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2400" b="1" i="1">
                <a:solidFill>
                  <a:srgbClr val="333399"/>
                </a:solidFill>
              </a:rPr>
              <a:t>B. Fermentación alcohólica</a:t>
            </a:r>
            <a:r>
              <a:rPr lang="es-ES" altLang="es-AR" sz="2400" b="1">
                <a:solidFill>
                  <a:srgbClr val="333399"/>
                </a:solidFill>
              </a:rPr>
              <a:t> </a:t>
            </a: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250825" y="484188"/>
            <a:ext cx="85693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s-ES" altLang="es-AR" sz="1800" b="1">
                <a:solidFill>
                  <a:srgbClr val="333399"/>
                </a:solidFill>
              </a:rPr>
              <a:t>En levadura (Sac. cerevisiae), el NAD+ se regenera en condiciones anaeróbicas mediante un proceso de gran importancia para la industria alimenticia: la conversión de piruvato a etanol y dióxido de carbono a través de las siguientes reacciones:</a:t>
            </a:r>
          </a:p>
        </p:txBody>
      </p:sp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0" y="2519363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grpSp>
        <p:nvGrpSpPr>
          <p:cNvPr id="38917" name="Group 6"/>
          <p:cNvGrpSpPr>
            <a:grpSpLocks/>
          </p:cNvGrpSpPr>
          <p:nvPr/>
        </p:nvGrpSpPr>
        <p:grpSpPr bwMode="auto">
          <a:xfrm>
            <a:off x="1547813" y="1909763"/>
            <a:ext cx="5110162" cy="2239962"/>
            <a:chOff x="1338" y="1026"/>
            <a:chExt cx="3219" cy="1411"/>
          </a:xfrm>
        </p:grpSpPr>
        <p:graphicFrame>
          <p:nvGraphicFramePr>
            <p:cNvPr id="38920" name="Object 7"/>
            <p:cNvGraphicFramePr>
              <a:graphicFrameLocks noChangeAspect="1"/>
            </p:cNvGraphicFramePr>
            <p:nvPr/>
          </p:nvGraphicFramePr>
          <p:xfrm>
            <a:off x="1338" y="1026"/>
            <a:ext cx="3220" cy="1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r:id="rId4" imgW="3348020" imgH="1394797" progId="">
                    <p:embed/>
                  </p:oleObj>
                </mc:Choice>
                <mc:Fallback>
                  <p:oleObj r:id="rId4" imgW="3348020" imgH="1394797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8" y="1026"/>
                          <a:ext cx="3220" cy="14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921" name="Text Box 8"/>
            <p:cNvSpPr txBox="1">
              <a:spLocks noChangeArrowheads="1"/>
            </p:cNvSpPr>
            <p:nvPr/>
          </p:nvSpPr>
          <p:spPr bwMode="auto">
            <a:xfrm>
              <a:off x="2007" y="1870"/>
              <a:ext cx="36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600" b="1">
                  <a:solidFill>
                    <a:srgbClr val="333399"/>
                  </a:solidFill>
                </a:rPr>
                <a:t>PPT</a:t>
              </a:r>
            </a:p>
          </p:txBody>
        </p:sp>
      </p:grpSp>
      <p:pic>
        <p:nvPicPr>
          <p:cNvPr id="3891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789363"/>
            <a:ext cx="190817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365625"/>
            <a:ext cx="288925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338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249238" y="260350"/>
            <a:ext cx="8750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AR" sz="2400" b="1">
                <a:solidFill>
                  <a:srgbClr val="0000FF"/>
                </a:solidFill>
                <a:cs typeface="Arial" charset="0"/>
              </a:rPr>
              <a:t>¿</a:t>
            </a:r>
            <a:r>
              <a:rPr lang="es-ES" altLang="es-AR" sz="2400" b="1">
                <a:solidFill>
                  <a:srgbClr val="0000FF"/>
                </a:solidFill>
              </a:rPr>
              <a:t>Cu</a:t>
            </a:r>
            <a:r>
              <a:rPr lang="en-US" altLang="es-AR" sz="2400" b="1">
                <a:solidFill>
                  <a:srgbClr val="0000FF"/>
                </a:solidFill>
                <a:cs typeface="Arial" charset="0"/>
              </a:rPr>
              <a:t>á</a:t>
            </a:r>
            <a:r>
              <a:rPr lang="es-ES" altLang="es-AR" sz="2400" b="1">
                <a:solidFill>
                  <a:srgbClr val="0000FF"/>
                </a:solidFill>
              </a:rPr>
              <a:t>nta energía rinde un mol de glucosa en anaerobiosis?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</a:rPr>
              <a:t>Balance energético de la vía glicol</a:t>
            </a:r>
            <a:r>
              <a:rPr lang="en-US" altLang="es-AR" sz="2400" b="1">
                <a:solidFill>
                  <a:srgbClr val="0000FF"/>
                </a:solidFill>
                <a:cs typeface="Arial" charset="0"/>
              </a:rPr>
              <a:t>í</a:t>
            </a:r>
            <a:r>
              <a:rPr lang="es-ES" altLang="es-AR" sz="2400" b="1">
                <a:solidFill>
                  <a:srgbClr val="0000FF"/>
                </a:solidFill>
              </a:rPr>
              <a:t>tica</a:t>
            </a:r>
          </a:p>
        </p:txBody>
      </p:sp>
      <p:grpSp>
        <p:nvGrpSpPr>
          <p:cNvPr id="40963" name="Group 2"/>
          <p:cNvGrpSpPr>
            <a:grpSpLocks/>
          </p:cNvGrpSpPr>
          <p:nvPr/>
        </p:nvGrpSpPr>
        <p:grpSpPr bwMode="auto">
          <a:xfrm>
            <a:off x="250825" y="1341438"/>
            <a:ext cx="3695700" cy="4678363"/>
            <a:chOff x="158" y="845"/>
            <a:chExt cx="2328" cy="2947"/>
          </a:xfrm>
        </p:grpSpPr>
        <p:grpSp>
          <p:nvGrpSpPr>
            <p:cNvPr id="40974" name="Group 3"/>
            <p:cNvGrpSpPr>
              <a:grpSpLocks/>
            </p:cNvGrpSpPr>
            <p:nvPr/>
          </p:nvGrpSpPr>
          <p:grpSpPr bwMode="auto">
            <a:xfrm>
              <a:off x="1313" y="845"/>
              <a:ext cx="973" cy="866"/>
              <a:chOff x="1313" y="845"/>
              <a:chExt cx="973" cy="866"/>
            </a:xfrm>
          </p:grpSpPr>
          <p:sp>
            <p:nvSpPr>
              <p:cNvPr id="40990" name="Text Box 4"/>
              <p:cNvSpPr txBox="1">
                <a:spLocks noChangeArrowheads="1"/>
              </p:cNvSpPr>
              <p:nvPr/>
            </p:nvSpPr>
            <p:spPr bwMode="auto">
              <a:xfrm>
                <a:off x="1375" y="845"/>
                <a:ext cx="83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/>
                  <a:t>GLUCOSA</a:t>
                </a:r>
              </a:p>
            </p:txBody>
          </p:sp>
          <p:sp>
            <p:nvSpPr>
              <p:cNvPr id="40991" name="Line 5"/>
              <p:cNvSpPr>
                <a:spLocks noChangeShapeType="1"/>
              </p:cNvSpPr>
              <p:nvPr/>
            </p:nvSpPr>
            <p:spPr bwMode="auto">
              <a:xfrm>
                <a:off x="1799" y="1027"/>
                <a:ext cx="1" cy="453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0992" name="Text Box 6"/>
              <p:cNvSpPr txBox="1">
                <a:spLocks noChangeArrowheads="1"/>
              </p:cNvSpPr>
              <p:nvPr/>
            </p:nvSpPr>
            <p:spPr bwMode="auto">
              <a:xfrm>
                <a:off x="1313" y="1480"/>
                <a:ext cx="974" cy="232"/>
              </a:xfrm>
              <a:prstGeom prst="rect">
                <a:avLst/>
              </a:prstGeom>
              <a:noFill/>
              <a:ln w="31680">
                <a:solidFill>
                  <a:srgbClr val="33339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/>
                  <a:t>2 PIRUVATO</a:t>
                </a:r>
              </a:p>
            </p:txBody>
          </p:sp>
          <p:sp>
            <p:nvSpPr>
              <p:cNvPr id="40993" name="Text Box 7"/>
              <p:cNvSpPr txBox="1">
                <a:spLocks noChangeArrowheads="1"/>
              </p:cNvSpPr>
              <p:nvPr/>
            </p:nvSpPr>
            <p:spPr bwMode="auto">
              <a:xfrm>
                <a:off x="1800" y="1163"/>
                <a:ext cx="322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/>
                  <a:t>VG</a:t>
                </a:r>
              </a:p>
            </p:txBody>
          </p:sp>
        </p:grpSp>
        <p:grpSp>
          <p:nvGrpSpPr>
            <p:cNvPr id="40975" name="Group 8"/>
            <p:cNvGrpSpPr>
              <a:grpSpLocks/>
            </p:cNvGrpSpPr>
            <p:nvPr/>
          </p:nvGrpSpPr>
          <p:grpSpPr bwMode="auto">
            <a:xfrm>
              <a:off x="773" y="1764"/>
              <a:ext cx="942" cy="487"/>
              <a:chOff x="773" y="1764"/>
              <a:chExt cx="942" cy="487"/>
            </a:xfrm>
          </p:grpSpPr>
          <p:sp>
            <p:nvSpPr>
              <p:cNvPr id="40984" name="Text Box 9"/>
              <p:cNvSpPr txBox="1">
                <a:spLocks noChangeArrowheads="1"/>
              </p:cNvSpPr>
              <p:nvPr/>
            </p:nvSpPr>
            <p:spPr bwMode="auto">
              <a:xfrm>
                <a:off x="773" y="2020"/>
                <a:ext cx="943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i="1"/>
                  <a:t>Anaerobiosis</a:t>
                </a:r>
              </a:p>
            </p:txBody>
          </p:sp>
          <p:grpSp>
            <p:nvGrpSpPr>
              <p:cNvPr id="40985" name="Group 10"/>
              <p:cNvGrpSpPr>
                <a:grpSpLocks/>
              </p:cNvGrpSpPr>
              <p:nvPr/>
            </p:nvGrpSpPr>
            <p:grpSpPr bwMode="auto">
              <a:xfrm>
                <a:off x="1169" y="1764"/>
                <a:ext cx="325" cy="350"/>
                <a:chOff x="1169" y="1764"/>
                <a:chExt cx="325" cy="350"/>
              </a:xfrm>
            </p:grpSpPr>
            <p:sp>
              <p:nvSpPr>
                <p:cNvPr id="4098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169" y="1764"/>
                  <a:ext cx="326" cy="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spcBef>
                      <a:spcPts val="800"/>
                    </a:spcBef>
                    <a:buChar char="•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3200">
                      <a:solidFill>
                        <a:srgbClr val="000000"/>
                      </a:solidFill>
                      <a:latin typeface="Arial" charset="0"/>
                    </a:defRPr>
                  </a:lvl1pPr>
                  <a:lvl2pPr eaLnBrk="0" hangingPunct="0">
                    <a:spcBef>
                      <a:spcPts val="700"/>
                    </a:spcBef>
                    <a:buChar char="–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800">
                      <a:solidFill>
                        <a:srgbClr val="000000"/>
                      </a:solidFill>
                      <a:latin typeface="Arial" charset="0"/>
                    </a:defRPr>
                  </a:lvl2pPr>
                  <a:lvl3pPr eaLnBrk="0" hangingPunct="0">
                    <a:spcBef>
                      <a:spcPts val="600"/>
                    </a:spcBef>
                    <a:buChar char="•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400">
                      <a:solidFill>
                        <a:srgbClr val="000000"/>
                      </a:solidFill>
                      <a:latin typeface="Arial" charset="0"/>
                    </a:defRPr>
                  </a:lvl3pPr>
                  <a:lvl4pPr eaLnBrk="0" hangingPunct="0">
                    <a:spcBef>
                      <a:spcPts val="500"/>
                    </a:spcBef>
                    <a:buChar char="–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4pPr>
                  <a:lvl5pPr eaLnBrk="0" hangingPunct="0">
                    <a:spcBef>
                      <a:spcPts val="500"/>
                    </a:spcBef>
                    <a:buChar char="»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5pPr>
                  <a:lvl6pPr marL="2514600" indent="-228600" defTabSz="449263" eaLnBrk="0" fontAlgn="base" hangingPunct="0">
                    <a:spcBef>
                      <a:spcPts val="5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Char char="»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6pPr>
                  <a:lvl7pPr marL="2971800" indent="-228600" defTabSz="449263" eaLnBrk="0" fontAlgn="base" hangingPunct="0">
                    <a:spcBef>
                      <a:spcPts val="5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Char char="»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7pPr>
                  <a:lvl8pPr marL="3429000" indent="-228600" defTabSz="449263" eaLnBrk="0" fontAlgn="base" hangingPunct="0">
                    <a:spcBef>
                      <a:spcPts val="5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Char char="»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8pPr>
                  <a:lvl9pPr marL="3886200" indent="-228600" defTabSz="449263" eaLnBrk="0" fontAlgn="base" hangingPunct="0">
                    <a:spcBef>
                      <a:spcPts val="5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Char char="»"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 sz="2000">
                      <a:solidFill>
                        <a:srgbClr val="000000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s-AR" altLang="es-AR" sz="2400" b="1"/>
                    <a:t>O</a:t>
                  </a:r>
                  <a:r>
                    <a:rPr lang="es-AR" altLang="es-AR" sz="2400" b="1" baseline="-25000"/>
                    <a:t>2</a:t>
                  </a:r>
                </a:p>
              </p:txBody>
            </p:sp>
            <p:grpSp>
              <p:nvGrpSpPr>
                <p:cNvPr id="40987" name="Group 12"/>
                <p:cNvGrpSpPr>
                  <a:grpSpLocks/>
                </p:cNvGrpSpPr>
                <p:nvPr/>
              </p:nvGrpSpPr>
              <p:grpSpPr bwMode="auto">
                <a:xfrm>
                  <a:off x="1184" y="1803"/>
                  <a:ext cx="256" cy="311"/>
                  <a:chOff x="1184" y="1803"/>
                  <a:chExt cx="256" cy="311"/>
                </a:xfrm>
              </p:grpSpPr>
              <p:sp>
                <p:nvSpPr>
                  <p:cNvPr id="40988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184" y="1803"/>
                    <a:ext cx="257" cy="312"/>
                  </a:xfrm>
                  <a:prstGeom prst="line">
                    <a:avLst/>
                  </a:prstGeom>
                  <a:noFill/>
                  <a:ln w="50760">
                    <a:solidFill>
                      <a:srgbClr val="FF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AR"/>
                  </a:p>
                </p:txBody>
              </p:sp>
              <p:sp>
                <p:nvSpPr>
                  <p:cNvPr id="40989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4" y="1803"/>
                    <a:ext cx="258" cy="272"/>
                  </a:xfrm>
                  <a:prstGeom prst="line">
                    <a:avLst/>
                  </a:prstGeom>
                  <a:noFill/>
                  <a:ln w="50760">
                    <a:solidFill>
                      <a:srgbClr val="FF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s-AR"/>
                  </a:p>
                </p:txBody>
              </p:sp>
            </p:grpSp>
          </p:grpSp>
        </p:grpSp>
        <p:sp>
          <p:nvSpPr>
            <p:cNvPr id="40976" name="Text Box 15"/>
            <p:cNvSpPr txBox="1">
              <a:spLocks noChangeArrowheads="1"/>
            </p:cNvSpPr>
            <p:nvPr/>
          </p:nvSpPr>
          <p:spPr bwMode="auto">
            <a:xfrm>
              <a:off x="1420" y="2638"/>
              <a:ext cx="884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46800" rIns="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600" b="1" i="1" dirty="0">
                  <a:solidFill>
                    <a:srgbClr val="800080"/>
                  </a:solidFill>
                </a:rPr>
                <a:t>Fermentación 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600" b="1" i="1" dirty="0">
                  <a:solidFill>
                    <a:srgbClr val="800080"/>
                  </a:solidFill>
                </a:rPr>
                <a:t>Alcohólica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600" b="1" i="1" dirty="0">
                  <a:solidFill>
                    <a:srgbClr val="800080"/>
                  </a:solidFill>
                </a:rPr>
                <a:t>(</a:t>
              </a:r>
              <a:r>
                <a:rPr lang="es-AR" altLang="es-AR" sz="1600" b="1" i="1" dirty="0" smtClean="0">
                  <a:solidFill>
                    <a:srgbClr val="800080"/>
                  </a:solidFill>
                </a:rPr>
                <a:t>levaduras)</a:t>
              </a:r>
              <a:endParaRPr lang="es-AR" altLang="es-AR" sz="1600" b="1" i="1" dirty="0">
                <a:solidFill>
                  <a:srgbClr val="800080"/>
                </a:solidFill>
              </a:endParaRPr>
            </a:p>
          </p:txBody>
        </p:sp>
        <p:sp>
          <p:nvSpPr>
            <p:cNvPr id="40977" name="Text Box 16"/>
            <p:cNvSpPr txBox="1">
              <a:spLocks noChangeArrowheads="1"/>
            </p:cNvSpPr>
            <p:nvPr/>
          </p:nvSpPr>
          <p:spPr bwMode="auto">
            <a:xfrm>
              <a:off x="158" y="2660"/>
              <a:ext cx="961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46800" rIns="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ES" altLang="es-AR" sz="1600" b="1" i="1">
                  <a:solidFill>
                    <a:srgbClr val="0000FF"/>
                  </a:solidFill>
                </a:rPr>
                <a:t>Fermentación 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ES" altLang="es-AR" sz="1600" b="1" i="1">
                  <a:solidFill>
                    <a:srgbClr val="0000FF"/>
                  </a:solidFill>
                </a:rPr>
                <a:t>Láctica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ES" altLang="es-AR" sz="1600" b="1" i="1">
                  <a:solidFill>
                    <a:srgbClr val="0000FF"/>
                  </a:solidFill>
                </a:rPr>
                <a:t>(músculo en contracción vigorosa, eritrocitos, lactobacilos)</a:t>
              </a:r>
            </a:p>
          </p:txBody>
        </p:sp>
        <p:grpSp>
          <p:nvGrpSpPr>
            <p:cNvPr id="40978" name="Group 17"/>
            <p:cNvGrpSpPr>
              <a:grpSpLocks/>
            </p:cNvGrpSpPr>
            <p:nvPr/>
          </p:nvGrpSpPr>
          <p:grpSpPr bwMode="auto">
            <a:xfrm>
              <a:off x="1265" y="1752"/>
              <a:ext cx="1221" cy="844"/>
              <a:chOff x="1265" y="1752"/>
              <a:chExt cx="1221" cy="844"/>
            </a:xfrm>
          </p:grpSpPr>
          <p:sp>
            <p:nvSpPr>
              <p:cNvPr id="40982" name="Line 18"/>
              <p:cNvSpPr>
                <a:spLocks noChangeShapeType="1"/>
              </p:cNvSpPr>
              <p:nvPr/>
            </p:nvSpPr>
            <p:spPr bwMode="auto">
              <a:xfrm>
                <a:off x="1799" y="1752"/>
                <a:ext cx="1" cy="590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0983" name="Text Box 19"/>
              <p:cNvSpPr txBox="1">
                <a:spLocks noChangeArrowheads="1"/>
              </p:cNvSpPr>
              <p:nvPr/>
            </p:nvSpPr>
            <p:spPr bwMode="auto">
              <a:xfrm>
                <a:off x="1265" y="2342"/>
                <a:ext cx="1222" cy="256"/>
              </a:xfrm>
              <a:prstGeom prst="rect">
                <a:avLst/>
              </a:prstGeom>
              <a:noFill/>
              <a:ln w="31680">
                <a:solidFill>
                  <a:srgbClr val="80008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>
                    <a:solidFill>
                      <a:srgbClr val="800080"/>
                    </a:solidFill>
                  </a:rPr>
                  <a:t>2 Etanol + 2 CO</a:t>
                </a:r>
                <a:r>
                  <a:rPr lang="es-AR" altLang="es-AR" sz="1800" b="1" baseline="-25000">
                    <a:solidFill>
                      <a:srgbClr val="800080"/>
                    </a:solidFill>
                  </a:rPr>
                  <a:t>2</a:t>
                </a:r>
              </a:p>
            </p:txBody>
          </p:sp>
        </p:grpSp>
        <p:grpSp>
          <p:nvGrpSpPr>
            <p:cNvPr id="40979" name="Group 20"/>
            <p:cNvGrpSpPr>
              <a:grpSpLocks/>
            </p:cNvGrpSpPr>
            <p:nvPr/>
          </p:nvGrpSpPr>
          <p:grpSpPr bwMode="auto">
            <a:xfrm>
              <a:off x="291" y="1707"/>
              <a:ext cx="1008" cy="866"/>
              <a:chOff x="291" y="1707"/>
              <a:chExt cx="1008" cy="866"/>
            </a:xfrm>
          </p:grpSpPr>
          <p:sp>
            <p:nvSpPr>
              <p:cNvPr id="40980" name="Line 21"/>
              <p:cNvSpPr>
                <a:spLocks noChangeShapeType="1"/>
              </p:cNvSpPr>
              <p:nvPr/>
            </p:nvSpPr>
            <p:spPr bwMode="auto">
              <a:xfrm flipH="1">
                <a:off x="574" y="1707"/>
                <a:ext cx="728" cy="590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0981" name="Text Box 22"/>
              <p:cNvSpPr txBox="1">
                <a:spLocks noChangeArrowheads="1"/>
              </p:cNvSpPr>
              <p:nvPr/>
            </p:nvSpPr>
            <p:spPr bwMode="auto">
              <a:xfrm>
                <a:off x="291" y="2342"/>
                <a:ext cx="746" cy="232"/>
              </a:xfrm>
              <a:prstGeom prst="rect">
                <a:avLst/>
              </a:prstGeom>
              <a:noFill/>
              <a:ln w="3168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>
                    <a:solidFill>
                      <a:srgbClr val="0000FF"/>
                    </a:solidFill>
                  </a:rPr>
                  <a:t>2 Lactato</a:t>
                </a:r>
              </a:p>
            </p:txBody>
          </p:sp>
        </p:grpSp>
      </p:grp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3854450" y="1289050"/>
            <a:ext cx="4262438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800" b="1"/>
              <a:t>Gasto de ATP: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800"/>
              <a:t>- </a:t>
            </a:r>
            <a:r>
              <a:rPr lang="es-ES" altLang="es-AR" sz="1800" i="1"/>
              <a:t>Hexoquinasa</a:t>
            </a:r>
            <a:r>
              <a:rPr lang="es-ES" altLang="es-AR" sz="1800"/>
              <a:t>………...............… -1ATP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-"/>
            </a:pPr>
            <a:r>
              <a:rPr lang="es-ES" altLang="es-AR" sz="1800"/>
              <a:t> </a:t>
            </a:r>
            <a:r>
              <a:rPr lang="es-ES" altLang="es-AR" sz="1800" i="1"/>
              <a:t>Fosfofructoquinasa</a:t>
            </a:r>
            <a:r>
              <a:rPr lang="es-ES" altLang="es-AR" sz="1800"/>
              <a:t>…………..… -1ATP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s-ES" altLang="es-AR" sz="180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800" b="1"/>
              <a:t>Producción de ATP: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-"/>
            </a:pPr>
            <a:r>
              <a:rPr lang="es-ES" altLang="es-AR" sz="1800"/>
              <a:t> </a:t>
            </a:r>
            <a:r>
              <a:rPr lang="es-ES" altLang="es-AR" sz="1800" i="1"/>
              <a:t>Fosfoglicerato quinasa</a:t>
            </a:r>
            <a:r>
              <a:rPr lang="es-ES" altLang="es-AR" sz="1800"/>
              <a:t> …. + 1ATP (x2)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-"/>
            </a:pPr>
            <a:r>
              <a:rPr lang="es-ES" altLang="es-AR" sz="1800"/>
              <a:t> </a:t>
            </a:r>
            <a:r>
              <a:rPr lang="es-ES" altLang="es-AR" sz="1800" i="1"/>
              <a:t>Piruvato quinasa</a:t>
            </a:r>
            <a:r>
              <a:rPr lang="es-ES" altLang="es-AR" sz="1800"/>
              <a:t> ………... + 1ATP (x2)</a:t>
            </a:r>
          </a:p>
        </p:txBody>
      </p:sp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8027988" y="2636838"/>
            <a:ext cx="1031875" cy="719137"/>
            <a:chOff x="5057" y="1661"/>
            <a:chExt cx="650" cy="453"/>
          </a:xfrm>
        </p:grpSpPr>
        <p:sp>
          <p:nvSpPr>
            <p:cNvPr id="40972" name="AutoShape 25"/>
            <p:cNvSpPr>
              <a:spLocks/>
            </p:cNvSpPr>
            <p:nvPr/>
          </p:nvSpPr>
          <p:spPr bwMode="auto">
            <a:xfrm>
              <a:off x="5057" y="1661"/>
              <a:ext cx="90" cy="454"/>
            </a:xfrm>
            <a:prstGeom prst="rightBrace">
              <a:avLst>
                <a:gd name="adj1" fmla="val 42037"/>
                <a:gd name="adj2" fmla="val 50000"/>
              </a:avLst>
            </a:prstGeom>
            <a:noFill/>
            <a:ln w="3168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40973" name="Text Box 26"/>
            <p:cNvSpPr txBox="1">
              <a:spLocks noChangeArrowheads="1"/>
            </p:cNvSpPr>
            <p:nvPr/>
          </p:nvSpPr>
          <p:spPr bwMode="auto">
            <a:xfrm>
              <a:off x="5106" y="1793"/>
              <a:ext cx="60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+4 ATP</a:t>
              </a:r>
            </a:p>
          </p:txBody>
        </p:sp>
      </p:grpSp>
      <p:grpSp>
        <p:nvGrpSpPr>
          <p:cNvPr id="12" name="Group 27"/>
          <p:cNvGrpSpPr>
            <a:grpSpLocks/>
          </p:cNvGrpSpPr>
          <p:nvPr/>
        </p:nvGrpSpPr>
        <p:grpSpPr bwMode="auto">
          <a:xfrm>
            <a:off x="7997825" y="1557338"/>
            <a:ext cx="974725" cy="719137"/>
            <a:chOff x="5038" y="981"/>
            <a:chExt cx="614" cy="453"/>
          </a:xfrm>
        </p:grpSpPr>
        <p:sp>
          <p:nvSpPr>
            <p:cNvPr id="40970" name="AutoShape 28"/>
            <p:cNvSpPr>
              <a:spLocks/>
            </p:cNvSpPr>
            <p:nvPr/>
          </p:nvSpPr>
          <p:spPr bwMode="auto">
            <a:xfrm>
              <a:off x="5038" y="981"/>
              <a:ext cx="90" cy="454"/>
            </a:xfrm>
            <a:prstGeom prst="rightBrace">
              <a:avLst>
                <a:gd name="adj1" fmla="val 42037"/>
                <a:gd name="adj2" fmla="val 50000"/>
              </a:avLst>
            </a:prstGeom>
            <a:noFill/>
            <a:ln w="3168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40971" name="Text Box 29"/>
            <p:cNvSpPr txBox="1">
              <a:spLocks noChangeArrowheads="1"/>
            </p:cNvSpPr>
            <p:nvPr/>
          </p:nvSpPr>
          <p:spPr bwMode="auto">
            <a:xfrm>
              <a:off x="5087" y="1113"/>
              <a:ext cx="56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- 2ATP</a:t>
              </a:r>
            </a:p>
          </p:txBody>
        </p:sp>
      </p:grpSp>
      <p:grpSp>
        <p:nvGrpSpPr>
          <p:cNvPr id="13" name="Group 30"/>
          <p:cNvGrpSpPr>
            <a:grpSpLocks/>
          </p:cNvGrpSpPr>
          <p:nvPr/>
        </p:nvGrpSpPr>
        <p:grpSpPr bwMode="auto">
          <a:xfrm>
            <a:off x="3779838" y="3429000"/>
            <a:ext cx="5218112" cy="511175"/>
            <a:chOff x="2381" y="2160"/>
            <a:chExt cx="3287" cy="322"/>
          </a:xfrm>
        </p:grpSpPr>
        <p:sp>
          <p:nvSpPr>
            <p:cNvPr id="39967" name="Text Box 31"/>
            <p:cNvSpPr txBox="1">
              <a:spLocks noChangeArrowheads="1"/>
            </p:cNvSpPr>
            <p:nvPr/>
          </p:nvSpPr>
          <p:spPr bwMode="auto">
            <a:xfrm>
              <a:off x="2599" y="2251"/>
              <a:ext cx="2904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s-AR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Balance o rendimiento en ATP…. +2 ATP</a:t>
              </a:r>
            </a:p>
          </p:txBody>
        </p:sp>
        <p:sp>
          <p:nvSpPr>
            <p:cNvPr id="40969" name="Line 32"/>
            <p:cNvSpPr>
              <a:spLocks noChangeShapeType="1"/>
            </p:cNvSpPr>
            <p:nvPr/>
          </p:nvSpPr>
          <p:spPr bwMode="auto">
            <a:xfrm>
              <a:off x="2381" y="2160"/>
              <a:ext cx="3288" cy="1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21247659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7" dur="3000"/>
                                        <p:tgtEl>
                                          <p:spTgt spid="39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0" dur="3000"/>
                                        <p:tgtEl>
                                          <p:spTgt spid="39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3" dur="3000"/>
                                        <p:tgtEl>
                                          <p:spTgt spid="39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2" dur="3000"/>
                                        <p:tgtEl>
                                          <p:spTgt spid="39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5" dur="3000"/>
                                        <p:tgtEl>
                                          <p:spTgt spid="399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8" dur="3000"/>
                                        <p:tgtEl>
                                          <p:spTgt spid="399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3975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" altLang="es-AR" sz="3600" b="1" smtClean="0"/>
              <a:t>QUE OCURRE EN CONDICIONES AERÓBICAS??</a:t>
            </a:r>
          </a:p>
        </p:txBody>
      </p:sp>
      <p:grpSp>
        <p:nvGrpSpPr>
          <p:cNvPr id="9219" name="Group 14"/>
          <p:cNvGrpSpPr>
            <a:grpSpLocks/>
          </p:cNvGrpSpPr>
          <p:nvPr/>
        </p:nvGrpSpPr>
        <p:grpSpPr bwMode="auto">
          <a:xfrm>
            <a:off x="323850" y="1557338"/>
            <a:ext cx="8064500" cy="523875"/>
            <a:chOff x="567" y="1162"/>
            <a:chExt cx="4218" cy="330"/>
          </a:xfrm>
        </p:grpSpPr>
        <p:sp>
          <p:nvSpPr>
            <p:cNvPr id="9226" name="Text Box 4" descr="20%"/>
            <p:cNvSpPr txBox="1">
              <a:spLocks noChangeArrowheads="1"/>
            </p:cNvSpPr>
            <p:nvPr/>
          </p:nvSpPr>
          <p:spPr bwMode="auto">
            <a:xfrm>
              <a:off x="567" y="1162"/>
              <a:ext cx="4218" cy="330"/>
            </a:xfrm>
            <a:prstGeom prst="rect">
              <a:avLst/>
            </a:prstGeom>
            <a:pattFill prst="pct20">
              <a:fgClr>
                <a:srgbClr val="A2FAF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800" b="1" dirty="0">
                  <a:solidFill>
                    <a:schemeClr val="accent2"/>
                  </a:solidFill>
                  <a:latin typeface="Times New Roman" pitchFamily="18" charset="0"/>
                </a:rPr>
                <a:t>PIRUVATO	 	CO</a:t>
              </a:r>
              <a:r>
                <a:rPr lang="es-ES" altLang="es-AR" sz="2800" b="1" baseline="-25000" dirty="0">
                  <a:solidFill>
                    <a:schemeClr val="accent2"/>
                  </a:solidFill>
                  <a:latin typeface="Times New Roman" pitchFamily="18" charset="0"/>
                </a:rPr>
                <a:t>2</a:t>
              </a:r>
              <a:r>
                <a:rPr lang="es-ES" altLang="es-AR" sz="2800" b="1" dirty="0">
                  <a:solidFill>
                    <a:schemeClr val="accent2"/>
                  </a:solidFill>
                  <a:latin typeface="Times New Roman" pitchFamily="18" charset="0"/>
                </a:rPr>
                <a:t>  +  </a:t>
              </a:r>
              <a:r>
                <a:rPr lang="es-ES" altLang="es-AR" sz="2800" b="1" dirty="0" smtClean="0">
                  <a:solidFill>
                    <a:schemeClr val="accent2"/>
                  </a:solidFill>
                  <a:latin typeface="Times New Roman" pitchFamily="18" charset="0"/>
                </a:rPr>
                <a:t>H</a:t>
              </a:r>
              <a:r>
                <a:rPr lang="es-ES" altLang="es-AR" sz="2800" b="1" baseline="-25000" dirty="0" smtClean="0">
                  <a:solidFill>
                    <a:schemeClr val="accent2"/>
                  </a:solidFill>
                  <a:latin typeface="Times New Roman" pitchFamily="18" charset="0"/>
                </a:rPr>
                <a:t>2</a:t>
              </a:r>
              <a:r>
                <a:rPr lang="es-ES" altLang="es-AR" sz="2800" b="1" dirty="0" smtClean="0">
                  <a:solidFill>
                    <a:schemeClr val="accent2"/>
                  </a:solidFill>
                  <a:latin typeface="Times New Roman" pitchFamily="18" charset="0"/>
                </a:rPr>
                <a:t>O    </a:t>
              </a:r>
              <a:r>
                <a:rPr lang="es-ES" altLang="es-AR" sz="2800" b="1" dirty="0">
                  <a:solidFill>
                    <a:schemeClr val="accent2"/>
                  </a:solidFill>
                  <a:latin typeface="Times New Roman" pitchFamily="18" charset="0"/>
                </a:rPr>
                <a:t>(Ciclo de Krebs)</a:t>
              </a:r>
            </a:p>
          </p:txBody>
        </p:sp>
        <p:sp>
          <p:nvSpPr>
            <p:cNvPr id="9227" name="Line 5"/>
            <p:cNvSpPr>
              <a:spLocks noChangeShapeType="1"/>
            </p:cNvSpPr>
            <p:nvPr/>
          </p:nvSpPr>
          <p:spPr bwMode="auto">
            <a:xfrm>
              <a:off x="1772" y="1327"/>
              <a:ext cx="3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9220" name="Text Box 6" descr="20%"/>
          <p:cNvSpPr txBox="1">
            <a:spLocks noChangeArrowheads="1"/>
          </p:cNvSpPr>
          <p:nvPr/>
        </p:nvSpPr>
        <p:spPr bwMode="auto">
          <a:xfrm>
            <a:off x="323850" y="3644900"/>
            <a:ext cx="8424863" cy="309403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chemeClr val="accent2"/>
                </a:solidFill>
                <a:latin typeface="Times New Roman" pitchFamily="18" charset="0"/>
              </a:rPr>
              <a:t>NADH		NAD+    (Sistema de lanzadera)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chemeClr val="accent2"/>
                </a:solidFill>
                <a:latin typeface="Times New Roman" pitchFamily="18" charset="0"/>
              </a:rPr>
              <a:t>			</a:t>
            </a:r>
            <a:endParaRPr lang="es-ES" altLang="es-AR" sz="28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chemeClr val="accent2"/>
                </a:solidFill>
                <a:latin typeface="Times New Roman" pitchFamily="18" charset="0"/>
              </a:rPr>
              <a:t>				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chemeClr val="accent2"/>
                </a:solidFill>
                <a:latin typeface="Times New Roman" pitchFamily="18" charset="0"/>
              </a:rPr>
              <a:t>				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chemeClr val="accent2"/>
                </a:solidFill>
                <a:latin typeface="Times New Roman" pitchFamily="18" charset="0"/>
              </a:rPr>
              <a:t>			</a:t>
            </a:r>
            <a:endParaRPr lang="es-ES" altLang="es-AR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1" name="Line 7"/>
          <p:cNvSpPr>
            <a:spLocks noChangeShapeType="1"/>
          </p:cNvSpPr>
          <p:nvPr/>
        </p:nvSpPr>
        <p:spPr bwMode="auto">
          <a:xfrm>
            <a:off x="1979613" y="38608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4500563" y="4437063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4787900" y="4484688"/>
            <a:ext cx="3600450" cy="5286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latin typeface="Times New Roman" pitchFamily="18" charset="0"/>
              </a:rPr>
              <a:t>Equiv. de reducción</a:t>
            </a:r>
          </a:p>
        </p:txBody>
      </p:sp>
      <p:sp>
        <p:nvSpPr>
          <p:cNvPr id="9224" name="Text Box 12"/>
          <p:cNvSpPr txBox="1">
            <a:spLocks noChangeArrowheads="1"/>
          </p:cNvSpPr>
          <p:nvPr/>
        </p:nvSpPr>
        <p:spPr bwMode="auto">
          <a:xfrm>
            <a:off x="5435600" y="2565400"/>
            <a:ext cx="2808288" cy="955675"/>
          </a:xfrm>
          <a:prstGeom prst="rect">
            <a:avLst/>
          </a:prstGeom>
          <a:solidFill>
            <a:srgbClr val="A2FA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 i="1">
                <a:solidFill>
                  <a:schemeClr val="accent2"/>
                </a:solidFill>
                <a:latin typeface="Times New Roman" pitchFamily="18" charset="0"/>
              </a:rPr>
              <a:t>Cadena respiratoria</a:t>
            </a:r>
          </a:p>
        </p:txBody>
      </p:sp>
      <p:sp>
        <p:nvSpPr>
          <p:cNvPr id="9225" name="Text Box 13"/>
          <p:cNvSpPr txBox="1">
            <a:spLocks noChangeArrowheads="1"/>
          </p:cNvSpPr>
          <p:nvPr/>
        </p:nvSpPr>
        <p:spPr bwMode="auto">
          <a:xfrm>
            <a:off x="1763713" y="5445125"/>
            <a:ext cx="5257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800" b="1">
                <a:solidFill>
                  <a:srgbClr val="FF0000"/>
                </a:solidFill>
                <a:latin typeface="Times New Roman" pitchFamily="18" charset="0"/>
              </a:rPr>
              <a:t>PRODUCCION DE 4 </a:t>
            </a:r>
            <a:r>
              <a:rPr lang="es-ES" altLang="es-AR" sz="2800" b="1">
                <a:solidFill>
                  <a:srgbClr val="0000FF"/>
                </a:solidFill>
                <a:latin typeface="Times New Roman" pitchFamily="18" charset="0"/>
              </a:rPr>
              <a:t>ó 6 ATP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AR" sz="2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61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611188" y="1557338"/>
            <a:ext cx="5688012" cy="3303587"/>
            <a:chOff x="385" y="981"/>
            <a:chExt cx="3583" cy="2081"/>
          </a:xfrm>
        </p:grpSpPr>
        <p:sp>
          <p:nvSpPr>
            <p:cNvPr id="8201" name="Text Box 3"/>
            <p:cNvSpPr txBox="1">
              <a:spLocks noChangeArrowheads="1"/>
            </p:cNvSpPr>
            <p:nvPr/>
          </p:nvSpPr>
          <p:spPr bwMode="auto">
            <a:xfrm>
              <a:off x="385" y="1752"/>
              <a:ext cx="1134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Sistemas lanzadera</a:t>
              </a:r>
            </a:p>
          </p:txBody>
        </p:sp>
        <p:sp>
          <p:nvSpPr>
            <p:cNvPr id="8202" name="Line 4"/>
            <p:cNvSpPr>
              <a:spLocks noChangeShapeType="1"/>
            </p:cNvSpPr>
            <p:nvPr/>
          </p:nvSpPr>
          <p:spPr bwMode="auto">
            <a:xfrm flipV="1">
              <a:off x="1565" y="1252"/>
              <a:ext cx="680" cy="501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8203" name="Line 5"/>
            <p:cNvSpPr>
              <a:spLocks noChangeShapeType="1"/>
            </p:cNvSpPr>
            <p:nvPr/>
          </p:nvSpPr>
          <p:spPr bwMode="auto">
            <a:xfrm>
              <a:off x="1565" y="2251"/>
              <a:ext cx="590" cy="544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8204" name="Text Box 6"/>
            <p:cNvSpPr txBox="1">
              <a:spLocks noChangeArrowheads="1"/>
            </p:cNvSpPr>
            <p:nvPr/>
          </p:nvSpPr>
          <p:spPr bwMode="auto">
            <a:xfrm>
              <a:off x="2291" y="981"/>
              <a:ext cx="1497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Lanzadera del glicerofosfato</a:t>
              </a:r>
            </a:p>
          </p:txBody>
        </p:sp>
        <p:sp>
          <p:nvSpPr>
            <p:cNvPr id="8205" name="Text Box 7"/>
            <p:cNvSpPr txBox="1">
              <a:spLocks noChangeArrowheads="1"/>
            </p:cNvSpPr>
            <p:nvPr/>
          </p:nvSpPr>
          <p:spPr bwMode="auto">
            <a:xfrm>
              <a:off x="2200" y="2543"/>
              <a:ext cx="1769" cy="52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2400" b="1">
                  <a:solidFill>
                    <a:srgbClr val="FF0000"/>
                  </a:solidFill>
                </a:rPr>
                <a:t>Lanzadera del malato-aspartato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083300" y="1123950"/>
            <a:ext cx="2838450" cy="1655763"/>
            <a:chOff x="3832" y="708"/>
            <a:chExt cx="1788" cy="1043"/>
          </a:xfrm>
        </p:grpSpPr>
        <p:sp>
          <p:nvSpPr>
            <p:cNvPr id="8199" name="AutoShape 9"/>
            <p:cNvSpPr>
              <a:spLocks/>
            </p:cNvSpPr>
            <p:nvPr/>
          </p:nvSpPr>
          <p:spPr bwMode="auto">
            <a:xfrm>
              <a:off x="3832" y="708"/>
              <a:ext cx="137" cy="1044"/>
            </a:xfrm>
            <a:prstGeom prst="leftBrace">
              <a:avLst>
                <a:gd name="adj1" fmla="val 63504"/>
                <a:gd name="adj2" fmla="val 50000"/>
              </a:avLst>
            </a:prstGeom>
            <a:noFill/>
            <a:ln w="4140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8200" name="Text Box 10"/>
            <p:cNvSpPr txBox="1">
              <a:spLocks noChangeArrowheads="1"/>
            </p:cNvSpPr>
            <p:nvPr/>
          </p:nvSpPr>
          <p:spPr bwMode="auto">
            <a:xfrm>
              <a:off x="3877" y="936"/>
              <a:ext cx="1744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Músculo esquelético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Cerebro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300788" y="3643313"/>
            <a:ext cx="1570037" cy="1655762"/>
            <a:chOff x="3969" y="2295"/>
            <a:chExt cx="989" cy="1043"/>
          </a:xfrm>
        </p:grpSpPr>
        <p:sp>
          <p:nvSpPr>
            <p:cNvPr id="8197" name="AutoShape 12"/>
            <p:cNvSpPr>
              <a:spLocks/>
            </p:cNvSpPr>
            <p:nvPr/>
          </p:nvSpPr>
          <p:spPr bwMode="auto">
            <a:xfrm>
              <a:off x="3969" y="2295"/>
              <a:ext cx="137" cy="1044"/>
            </a:xfrm>
            <a:prstGeom prst="leftBrace">
              <a:avLst>
                <a:gd name="adj1" fmla="val 63504"/>
                <a:gd name="adj2" fmla="val 50000"/>
              </a:avLst>
            </a:prstGeom>
            <a:noFill/>
            <a:ln w="4140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8198" name="Text Box 13"/>
            <p:cNvSpPr txBox="1">
              <a:spLocks noChangeArrowheads="1"/>
            </p:cNvSpPr>
            <p:nvPr/>
          </p:nvSpPr>
          <p:spPr bwMode="auto">
            <a:xfrm>
              <a:off x="4105" y="2296"/>
              <a:ext cx="854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Hígado</a:t>
              </a:r>
            </a:p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 Corazón</a:t>
              </a:r>
            </a:p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endParaRPr lang="en-US" altLang="es-AR" sz="2000" b="1"/>
            </a:p>
            <a:p>
              <a:pPr eaLnBrk="1" hangingPunct="1">
                <a:spcBef>
                  <a:spcPct val="0"/>
                </a:spcBef>
                <a:buFont typeface="Arial" charset="0"/>
                <a:buChar char="-"/>
              </a:pPr>
              <a:r>
                <a:rPr lang="en-US" altLang="es-AR" sz="2000" b="1"/>
                <a:t> Riñón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87761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2339975" y="3357563"/>
            <a:ext cx="792163" cy="457200"/>
          </a:xfrm>
          <a:prstGeom prst="rect">
            <a:avLst/>
          </a:prstGeom>
          <a:solidFill>
            <a:srgbClr val="DDDDDD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pic>
        <p:nvPicPr>
          <p:cNvPr id="11267" name="Picture 5" descr="fi15p11"/>
          <p:cNvPicPr>
            <a:picLocks noChangeAspect="1" noChangeArrowheads="1"/>
          </p:cNvPicPr>
          <p:nvPr/>
        </p:nvPicPr>
        <p:blipFill>
          <a:blip r:embed="rId2">
            <a:lum bright="-22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" r="20256" b="45605"/>
          <a:stretch>
            <a:fillRect/>
          </a:stretch>
        </p:blipFill>
        <p:spPr bwMode="auto">
          <a:xfrm>
            <a:off x="442913" y="1882775"/>
            <a:ext cx="7993062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2484438" y="3644900"/>
            <a:ext cx="2879725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P-dihidroxicetona</a:t>
            </a: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339975" y="4724400"/>
            <a:ext cx="29527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Glicerol 3 P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372225" y="2565400"/>
            <a:ext cx="27717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MATRIZ MITOCONDRIAL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2916238" y="1916113"/>
            <a:ext cx="1871662" cy="977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spcAft>
                <a:spcPct val="35000"/>
              </a:spcAft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mit.externa</a:t>
            </a:r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5148263" y="1700213"/>
            <a:ext cx="180022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Membrana mit.interna</a:t>
            </a:r>
          </a:p>
        </p:txBody>
      </p:sp>
      <p:sp>
        <p:nvSpPr>
          <p:cNvPr id="11273" name="Text Box 12"/>
          <p:cNvSpPr txBox="1">
            <a:spLocks noChangeArrowheads="1"/>
          </p:cNvSpPr>
          <p:nvPr/>
        </p:nvSpPr>
        <p:spPr bwMode="auto">
          <a:xfrm>
            <a:off x="6372225" y="4365625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4" name="Text Box 13"/>
          <p:cNvSpPr txBox="1">
            <a:spLocks noChangeArrowheads="1"/>
          </p:cNvSpPr>
          <p:nvPr/>
        </p:nvSpPr>
        <p:spPr bwMode="auto">
          <a:xfrm>
            <a:off x="827088" y="2636838"/>
            <a:ext cx="1944687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latin typeface="Times New Roman" pitchFamily="18" charset="0"/>
              </a:rPr>
              <a:t>CITOSOL</a:t>
            </a:r>
          </a:p>
        </p:txBody>
      </p:sp>
      <p:sp>
        <p:nvSpPr>
          <p:cNvPr id="11275" name="Text Box 14"/>
          <p:cNvSpPr txBox="1">
            <a:spLocks noChangeArrowheads="1"/>
          </p:cNvSpPr>
          <p:nvPr/>
        </p:nvSpPr>
        <p:spPr bwMode="auto">
          <a:xfrm>
            <a:off x="539750" y="4724400"/>
            <a:ext cx="288925" cy="4572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endParaRPr lang="es-PE" altLang="es-AR" sz="2400" b="1">
              <a:latin typeface="Times New Roman" pitchFamily="18" charset="0"/>
            </a:endParaRPr>
          </a:p>
        </p:txBody>
      </p:sp>
      <p:sp>
        <p:nvSpPr>
          <p:cNvPr id="11276" name="Text Box 15"/>
          <p:cNvSpPr txBox="1">
            <a:spLocks noChangeArrowheads="1"/>
          </p:cNvSpPr>
          <p:nvPr/>
        </p:nvSpPr>
        <p:spPr bwMode="auto">
          <a:xfrm>
            <a:off x="142875" y="115888"/>
            <a:ext cx="8893175" cy="1076325"/>
          </a:xfrm>
          <a:prstGeom prst="rect">
            <a:avLst/>
          </a:prstGeo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b="1">
                <a:latin typeface="Times New Roman" pitchFamily="18" charset="0"/>
              </a:rPr>
              <a:t>SISTEMA DE LANZADERA DEL GLICEROFOSFATO</a:t>
            </a:r>
          </a:p>
        </p:txBody>
      </p:sp>
      <p:sp>
        <p:nvSpPr>
          <p:cNvPr id="11277" name="Text Box 16"/>
          <p:cNvSpPr txBox="1">
            <a:spLocks noChangeArrowheads="1"/>
          </p:cNvSpPr>
          <p:nvPr/>
        </p:nvSpPr>
        <p:spPr bwMode="auto">
          <a:xfrm>
            <a:off x="611188" y="5300663"/>
            <a:ext cx="2771775" cy="831850"/>
          </a:xfrm>
          <a:prstGeom prst="rect">
            <a:avLst/>
          </a:prstGeom>
          <a:solidFill>
            <a:srgbClr val="B3E6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es-ES" altLang="es-AR" sz="2400" b="1" i="1">
                <a:solidFill>
                  <a:srgbClr val="075115"/>
                </a:solidFill>
                <a:latin typeface="Times New Roman" pitchFamily="18" charset="0"/>
              </a:rPr>
              <a:t>Glicerol 3 P Deshidrogenasa</a:t>
            </a:r>
          </a:p>
        </p:txBody>
      </p:sp>
      <p:sp>
        <p:nvSpPr>
          <p:cNvPr id="11278" name="AutoShape 17"/>
          <p:cNvSpPr>
            <a:spLocks noChangeArrowheads="1"/>
          </p:cNvSpPr>
          <p:nvPr/>
        </p:nvSpPr>
        <p:spPr bwMode="auto">
          <a:xfrm>
            <a:off x="2124075" y="3933825"/>
            <a:ext cx="287338" cy="1079500"/>
          </a:xfrm>
          <a:prstGeom prst="curvedRightArrow">
            <a:avLst>
              <a:gd name="adj1" fmla="val 75138"/>
              <a:gd name="adj2" fmla="val 15027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1279" name="Oval 19"/>
          <p:cNvSpPr>
            <a:spLocks noChangeArrowheads="1"/>
          </p:cNvSpPr>
          <p:nvPr/>
        </p:nvSpPr>
        <p:spPr bwMode="auto">
          <a:xfrm>
            <a:off x="5580063" y="5084763"/>
            <a:ext cx="936625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FAD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0" name="Oval 20"/>
          <p:cNvSpPr>
            <a:spLocks noChangeArrowheads="1"/>
          </p:cNvSpPr>
          <p:nvPr/>
        </p:nvSpPr>
        <p:spPr bwMode="auto">
          <a:xfrm>
            <a:off x="5580063" y="3213100"/>
            <a:ext cx="1008062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 b="1" dirty="0">
                <a:latin typeface="Times New Roman" pitchFamily="18" charset="0"/>
              </a:rPr>
              <a:t>FADH</a:t>
            </a:r>
            <a:r>
              <a:rPr lang="es-ES_tradnl" altLang="es-AR" sz="2400" b="1" baseline="-25000" dirty="0">
                <a:latin typeface="Times New Roman" pitchFamily="18" charset="0"/>
              </a:rPr>
              <a:t>2</a:t>
            </a:r>
            <a:endParaRPr lang="es-ES" altLang="es-AR" sz="2400" b="1" baseline="30000" dirty="0">
              <a:latin typeface="Times New Roman" pitchFamily="18" charset="0"/>
            </a:endParaRPr>
          </a:p>
        </p:txBody>
      </p:sp>
      <p:sp>
        <p:nvSpPr>
          <p:cNvPr id="11281" name="Line 21"/>
          <p:cNvSpPr>
            <a:spLocks noChangeShapeType="1"/>
          </p:cNvSpPr>
          <p:nvPr/>
        </p:nvSpPr>
        <p:spPr bwMode="auto">
          <a:xfrm flipV="1">
            <a:off x="6011863" y="4005263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1282" name="Oval 22"/>
          <p:cNvSpPr>
            <a:spLocks noChangeArrowheads="1"/>
          </p:cNvSpPr>
          <p:nvPr/>
        </p:nvSpPr>
        <p:spPr bwMode="auto">
          <a:xfrm>
            <a:off x="611188" y="4508500"/>
            <a:ext cx="936625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  <p:sp>
        <p:nvSpPr>
          <p:cNvPr id="11283" name="Oval 23"/>
          <p:cNvSpPr>
            <a:spLocks noChangeArrowheads="1"/>
          </p:cNvSpPr>
          <p:nvPr/>
        </p:nvSpPr>
        <p:spPr bwMode="auto">
          <a:xfrm>
            <a:off x="539750" y="3500438"/>
            <a:ext cx="1655763" cy="8651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s-ES_tradnl" altLang="es-AR" sz="2400">
                <a:latin typeface="Times New Roman" pitchFamily="18" charset="0"/>
              </a:rPr>
              <a:t>NADH + H</a:t>
            </a:r>
            <a:r>
              <a:rPr lang="es-ES_tradnl" altLang="es-AR" sz="2400" baseline="30000">
                <a:latin typeface="Times New Roman" pitchFamily="18" charset="0"/>
              </a:rPr>
              <a:t>+</a:t>
            </a:r>
            <a:endParaRPr lang="es-ES" altLang="es-AR" sz="2400" baseline="30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755576" y="332656"/>
            <a:ext cx="763284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AR" b="1" u="sng" dirty="0"/>
              <a:t>Papel funcional de la </a:t>
            </a:r>
            <a:r>
              <a:rPr lang="es-AR" b="1" u="sng" dirty="0" smtClean="0"/>
              <a:t>glucólisis</a:t>
            </a:r>
          </a:p>
          <a:p>
            <a:pPr algn="ctr">
              <a:defRPr/>
            </a:pPr>
            <a:endParaRPr lang="es-AR" b="1" u="sng" dirty="0"/>
          </a:p>
          <a:p>
            <a:pPr algn="ctr">
              <a:defRPr/>
            </a:pPr>
            <a:endParaRPr lang="es-AR" b="1" u="sng" dirty="0"/>
          </a:p>
          <a:p>
            <a:pPr marL="342900" indent="-342900">
              <a:buFontTx/>
              <a:buChar char="-"/>
              <a:defRPr/>
            </a:pPr>
            <a:r>
              <a:rPr lang="es-AR" b="1" dirty="0"/>
              <a:t>Es la principal vía inicial de utilización de la glucosa en todos los tejidos.</a:t>
            </a:r>
          </a:p>
          <a:p>
            <a:pPr marL="342900" indent="-342900">
              <a:buFontTx/>
              <a:buChar char="-"/>
              <a:defRPr/>
            </a:pPr>
            <a:endParaRPr lang="es-AR" b="1" dirty="0"/>
          </a:p>
          <a:p>
            <a:pPr marL="342900" indent="-342900">
              <a:buFontTx/>
              <a:buChar char="-"/>
              <a:defRPr/>
            </a:pPr>
            <a:r>
              <a:rPr lang="es-AR" b="1" u="sng" dirty="0"/>
              <a:t>En músculo esquelético</a:t>
            </a:r>
            <a:r>
              <a:rPr lang="es-AR" b="1" dirty="0"/>
              <a:t>: esta vía genera el ATP necesario para la contracción muscular durante ejercicios intensos.</a:t>
            </a:r>
          </a:p>
          <a:p>
            <a:pPr marL="342900" indent="-342900">
              <a:buFontTx/>
              <a:buChar char="-"/>
              <a:defRPr/>
            </a:pPr>
            <a:endParaRPr lang="es-AR" b="1" dirty="0"/>
          </a:p>
          <a:p>
            <a:pPr marL="342900" indent="-342900">
              <a:buFontTx/>
              <a:buChar char="-"/>
              <a:defRPr/>
            </a:pPr>
            <a:r>
              <a:rPr lang="es-AR" b="1" u="sng" dirty="0"/>
              <a:t>En tejido adiposo</a:t>
            </a:r>
            <a:r>
              <a:rPr lang="es-AR" b="1" dirty="0"/>
              <a:t>: especializado en almacenar </a:t>
            </a:r>
            <a:r>
              <a:rPr lang="es-AR" b="1" dirty="0" err="1"/>
              <a:t>triacilglicéridos</a:t>
            </a:r>
            <a:r>
              <a:rPr lang="es-AR" b="1" dirty="0"/>
              <a:t>, la función de la glicólisis es proveer de DHAP, precursora del glicerol-fosfato necesario para la síntesis de aquéllos.</a:t>
            </a:r>
          </a:p>
          <a:p>
            <a:pPr marL="342900" indent="-342900">
              <a:buFontTx/>
              <a:buChar char="-"/>
              <a:defRPr/>
            </a:pPr>
            <a:endParaRPr lang="es-AR" b="1" dirty="0"/>
          </a:p>
          <a:p>
            <a:pPr marL="342900" indent="-342900">
              <a:buFontTx/>
              <a:buChar char="-"/>
              <a:defRPr/>
            </a:pPr>
            <a:r>
              <a:rPr lang="es-AR" b="1" u="sng" dirty="0"/>
              <a:t>En Glóbulos rojos</a:t>
            </a:r>
            <a:r>
              <a:rPr lang="es-AR" b="1" dirty="0"/>
              <a:t>: que no tienen mitocondrias, no se genera </a:t>
            </a:r>
            <a:r>
              <a:rPr lang="es-AR" b="1" dirty="0" smtClean="0"/>
              <a:t> ATP </a:t>
            </a:r>
            <a:r>
              <a:rPr lang="es-AR" b="1" dirty="0"/>
              <a:t>por vías oxidativas. </a:t>
            </a:r>
            <a:r>
              <a:rPr lang="es-AR" b="1" dirty="0" smtClean="0"/>
              <a:t> Dependen </a:t>
            </a:r>
            <a:r>
              <a:rPr lang="es-AR" b="1" dirty="0"/>
              <a:t>enteramente de la glucólisis para generar ATP. </a:t>
            </a:r>
            <a:r>
              <a:rPr lang="es-AR" b="1" dirty="0"/>
              <a:t>El 2,3-bifosfoglicerato, importante modulador de la hemoglobina (disminuye la afinidad de </a:t>
            </a:r>
            <a:r>
              <a:rPr lang="es-AR" b="1" dirty="0" err="1"/>
              <a:t>Hb</a:t>
            </a:r>
            <a:r>
              <a:rPr lang="es-AR" b="1" dirty="0"/>
              <a:t> por el oxigeno, permitiendo así que este sea transferido a los tejidos), se genera a partir de un intermediario de la vía glicolítica: </a:t>
            </a:r>
            <a:r>
              <a:rPr lang="es-AR" b="1" dirty="0" smtClean="0"/>
              <a:t> el </a:t>
            </a:r>
            <a:r>
              <a:rPr lang="es-AR" b="1" dirty="0"/>
              <a:t>1,3-bifosfoglicerato.</a:t>
            </a:r>
          </a:p>
        </p:txBody>
      </p:sp>
    </p:spTree>
    <p:extLst>
      <p:ext uri="{BB962C8B-B14F-4D97-AF65-F5344CB8AC3E}">
        <p14:creationId xmlns:p14="http://schemas.microsoft.com/office/powerpoint/2010/main" val="8074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7406640" cy="1472184"/>
          </a:xfrm>
        </p:spPr>
        <p:txBody>
          <a:bodyPr>
            <a:normAutofit fontScale="90000"/>
          </a:bodyPr>
          <a:lstStyle/>
          <a:p>
            <a:pPr algn="r"/>
            <a:r>
              <a:rPr lang="es-AR" sz="5400" b="1" dirty="0" smtClean="0"/>
              <a:t>CICLO DE KREBS</a:t>
            </a:r>
            <a:r>
              <a:rPr lang="es-AR" sz="5400" dirty="0" smtClean="0"/>
              <a:t/>
            </a:r>
            <a:br>
              <a:rPr lang="es-AR" sz="5400" dirty="0" smtClean="0"/>
            </a:br>
            <a:r>
              <a:rPr lang="es-AR" sz="5400" dirty="0" smtClean="0"/>
              <a:t/>
            </a:r>
            <a:br>
              <a:rPr lang="es-AR" sz="5400" dirty="0" smtClean="0"/>
            </a:br>
            <a:endParaRPr lang="es-AR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7406640" cy="1752600"/>
          </a:xfrm>
        </p:spPr>
        <p:txBody>
          <a:bodyPr>
            <a:normAutofit/>
          </a:bodyPr>
          <a:lstStyle/>
          <a:p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BOLILLA 4: (primera parte)  Ciclo de Krebs. Generalidades.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Descarboxilación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oxidativa: complejo de la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piruvato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deshidrogenasa. Regulación. Destino de la acetil-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CoA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Reacciones del ciclo. Balance energético. Regulación del ciclo. Función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anfibólica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Compartimentalización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mitocondrial.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Translocasas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 Lanzadera </a:t>
            </a:r>
            <a:r>
              <a:rPr lang="es-AR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aspartato</a:t>
            </a:r>
            <a:r>
              <a:rPr lang="es-A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-malato.</a:t>
            </a:r>
          </a:p>
        </p:txBody>
      </p:sp>
    </p:spTree>
    <p:extLst>
      <p:ext uri="{BB962C8B-B14F-4D97-AF65-F5344CB8AC3E}">
        <p14:creationId xmlns:p14="http://schemas.microsoft.com/office/powerpoint/2010/main" val="371991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5184576" cy="525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75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564904"/>
            <a:ext cx="1803365" cy="231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>
          <a:xfrm>
            <a:off x="2699792" y="1600200"/>
            <a:ext cx="5987008" cy="4525963"/>
          </a:xfrm>
        </p:spPr>
        <p:txBody>
          <a:bodyPr>
            <a:normAutofit fontScale="85000" lnSpcReduction="20000"/>
          </a:bodyPr>
          <a:lstStyle/>
          <a:p>
            <a:r>
              <a:rPr lang="es-AR" dirty="0" smtClean="0"/>
              <a:t>1932-1937 ¿qué sucede después de la fermentación de glucosa a lactato?</a:t>
            </a:r>
          </a:p>
          <a:p>
            <a:r>
              <a:rPr lang="es-AR" dirty="0" smtClean="0"/>
              <a:t>Fase de combustión: consumo de oxígeno incrementado por </a:t>
            </a:r>
            <a:r>
              <a:rPr lang="es-AR" dirty="0" err="1" smtClean="0"/>
              <a:t>dicarboxilatos</a:t>
            </a:r>
            <a:r>
              <a:rPr lang="es-AR" dirty="0" smtClean="0"/>
              <a:t> y por el citrato (</a:t>
            </a:r>
            <a:r>
              <a:rPr lang="es-AR" dirty="0" err="1" smtClean="0"/>
              <a:t>tricarboxilato</a:t>
            </a:r>
            <a:r>
              <a:rPr lang="es-AR" dirty="0" smtClean="0"/>
              <a:t>).</a:t>
            </a:r>
          </a:p>
          <a:p>
            <a:r>
              <a:rPr lang="es-AR" dirty="0" err="1"/>
              <a:t>P</a:t>
            </a:r>
            <a:r>
              <a:rPr lang="es-AR" dirty="0" err="1" smtClean="0"/>
              <a:t>iruvato</a:t>
            </a:r>
            <a:r>
              <a:rPr lang="es-AR" dirty="0" smtClean="0"/>
              <a:t> y </a:t>
            </a:r>
            <a:r>
              <a:rPr lang="es-AR" dirty="0" err="1" smtClean="0"/>
              <a:t>oxalacetato</a:t>
            </a:r>
            <a:r>
              <a:rPr lang="es-AR" dirty="0" smtClean="0"/>
              <a:t> pueden formar citrato en presencia de peróxido de hidrógeno. Krebs: relaciona el metabolismo de glucosa con citrato, demuestra esta reacción en tejidos vivos y plantea el ciclo. </a:t>
            </a:r>
          </a:p>
          <a:p>
            <a:r>
              <a:rPr lang="en-US" dirty="0" smtClean="0"/>
              <a:t>Krebs</a:t>
            </a:r>
            <a:r>
              <a:rPr lang="en-US" dirty="0"/>
              <a:t>, H.A. and Johnson, W.A., The role of citric acid in intermediate metabolism </a:t>
            </a:r>
            <a:r>
              <a:rPr lang="en-US" dirty="0" smtClean="0"/>
              <a:t>in </a:t>
            </a:r>
            <a:r>
              <a:rPr lang="es-AR" dirty="0" smtClean="0"/>
              <a:t>animal </a:t>
            </a:r>
            <a:r>
              <a:rPr lang="es-AR" dirty="0" err="1"/>
              <a:t>tissues</a:t>
            </a:r>
            <a:r>
              <a:rPr lang="es-AR" dirty="0"/>
              <a:t>, </a:t>
            </a:r>
            <a:r>
              <a:rPr lang="es-AR" i="1" dirty="0" err="1"/>
              <a:t>Enzymologia</a:t>
            </a:r>
            <a:r>
              <a:rPr lang="es-AR" i="1" dirty="0"/>
              <a:t> </a:t>
            </a:r>
            <a:r>
              <a:rPr lang="es-AR" b="1" dirty="0"/>
              <a:t>4, </a:t>
            </a:r>
            <a:r>
              <a:rPr lang="es-AR" dirty="0"/>
              <a:t>148–156 (1937</a:t>
            </a:r>
            <a:r>
              <a:rPr lang="es-AR" dirty="0" smtClean="0"/>
              <a:t>).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1719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" b="11116"/>
          <a:stretch>
            <a:fillRect/>
          </a:stretch>
        </p:blipFill>
        <p:spPr bwMode="auto">
          <a:xfrm>
            <a:off x="2970213" y="549275"/>
            <a:ext cx="55626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266382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2400" b="1">
                <a:solidFill>
                  <a:srgbClr val="660066"/>
                </a:solidFill>
              </a:rPr>
              <a:t>Degradación de otros az</a:t>
            </a:r>
            <a:r>
              <a:rPr lang="en-US" altLang="es-AR" sz="2400" b="1">
                <a:solidFill>
                  <a:srgbClr val="660066"/>
                </a:solidFill>
                <a:latin typeface="Times New Roman" pitchFamily="18" charset="0"/>
              </a:rPr>
              <a:t>ú</a:t>
            </a:r>
            <a:r>
              <a:rPr lang="es-ES" altLang="es-AR" sz="2400" b="1">
                <a:solidFill>
                  <a:srgbClr val="660066"/>
                </a:solidFill>
              </a:rPr>
              <a:t>cares a través de la vía glicol</a:t>
            </a:r>
            <a:r>
              <a:rPr lang="en-US" altLang="es-AR" sz="2400" b="1">
                <a:solidFill>
                  <a:srgbClr val="660066"/>
                </a:solidFill>
                <a:cs typeface="Arial" charset="0"/>
              </a:rPr>
              <a:t>í</a:t>
            </a:r>
            <a:r>
              <a:rPr lang="es-ES" altLang="es-AR" sz="2400" b="1">
                <a:solidFill>
                  <a:srgbClr val="660066"/>
                </a:solidFill>
              </a:rPr>
              <a:t>tica. </a:t>
            </a:r>
            <a:r>
              <a:rPr lang="es-ES" altLang="es-AR" sz="2400" b="1" u="sng">
                <a:solidFill>
                  <a:srgbClr val="660066"/>
                </a:solidFill>
              </a:rPr>
              <a:t>Fructosa</a:t>
            </a:r>
            <a:r>
              <a:rPr lang="es-ES" altLang="es-AR" sz="2400" b="1">
                <a:solidFill>
                  <a:srgbClr val="660066"/>
                </a:solidFill>
              </a:rPr>
              <a:t>.</a:t>
            </a:r>
          </a:p>
        </p:txBody>
      </p:sp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3059113" y="1268413"/>
            <a:ext cx="792162" cy="504825"/>
          </a:xfrm>
          <a:prstGeom prst="ellipse">
            <a:avLst/>
          </a:prstGeom>
          <a:noFill/>
          <a:ln w="3816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2772" name="Oval 4"/>
          <p:cNvSpPr>
            <a:spLocks noChangeArrowheads="1"/>
          </p:cNvSpPr>
          <p:nvPr/>
        </p:nvSpPr>
        <p:spPr bwMode="auto">
          <a:xfrm>
            <a:off x="7596188" y="1341438"/>
            <a:ext cx="792162" cy="504825"/>
          </a:xfrm>
          <a:prstGeom prst="ellipse">
            <a:avLst/>
          </a:prstGeom>
          <a:noFill/>
          <a:ln w="3816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5292725" y="1916113"/>
            <a:ext cx="935038" cy="504825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300788" y="2349500"/>
            <a:ext cx="935037" cy="431800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5942013" y="3787775"/>
            <a:ext cx="935037" cy="504825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6011863" y="4510088"/>
            <a:ext cx="1368425" cy="431800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4533927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1" grpId="1" animBg="1"/>
      <p:bldP spid="32772" grpId="0" animBg="1"/>
      <p:bldP spid="32773" grpId="0" animBg="1"/>
      <p:bldP spid="32773" grpId="1" animBg="1"/>
      <p:bldP spid="32774" grpId="0" animBg="1"/>
      <p:bldP spid="32774" grpId="1" animBg="1"/>
      <p:bldP spid="32775" grpId="0" animBg="1"/>
      <p:bldP spid="327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CICLO DE KREBS O DEL ÁCIDO CÍTRICO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s-AR" dirty="0" smtClean="0"/>
              <a:t>Vía central cuya función principal es recuperar energía a partir de varios combustibles metabólicos: hidratos de carbono, ácidos grasos y aminoácidos, que se degradan a acetil-</a:t>
            </a:r>
            <a:r>
              <a:rPr lang="es-AR" dirty="0" err="1"/>
              <a:t>C</a:t>
            </a:r>
            <a:r>
              <a:rPr lang="es-AR" dirty="0" err="1" smtClean="0"/>
              <a:t>oA</a:t>
            </a:r>
            <a:r>
              <a:rPr lang="es-AR" dirty="0" smtClean="0"/>
              <a:t> por oxidación.</a:t>
            </a:r>
          </a:p>
          <a:p>
            <a:pPr marL="0" indent="0">
              <a:buNone/>
            </a:pPr>
            <a:endParaRPr lang="es-AR" dirty="0" smtClean="0"/>
          </a:p>
          <a:p>
            <a:r>
              <a:rPr lang="es-AR" dirty="0" smtClean="0"/>
              <a:t>Función de abastecimiento de reactivos para distintas vías </a:t>
            </a:r>
            <a:r>
              <a:rPr lang="es-AR" dirty="0" err="1" smtClean="0"/>
              <a:t>biosintéticas</a:t>
            </a:r>
            <a:r>
              <a:rPr lang="es-AR" dirty="0" smtClean="0"/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85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Características generales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AR" dirty="0" smtClean="0"/>
              <a:t>Oxida grupos acetilos de distintas fuentes, se considera un eje del metabolismo celular.</a:t>
            </a:r>
          </a:p>
          <a:p>
            <a:r>
              <a:rPr lang="es-AR" dirty="0" smtClean="0"/>
              <a:t>El </a:t>
            </a:r>
            <a:r>
              <a:rPr lang="es-AR" dirty="0" err="1" smtClean="0"/>
              <a:t>oxalacetato</a:t>
            </a:r>
            <a:r>
              <a:rPr lang="es-AR" dirty="0" smtClean="0"/>
              <a:t> que se consume en el primer paso, se regenera en el último: el ciclo actúa como un catalizador de varios pasos que puede oxidar un número ilimitado de grupos acetilos.</a:t>
            </a:r>
          </a:p>
          <a:p>
            <a:r>
              <a:rPr lang="es-AR" dirty="0" smtClean="0"/>
              <a:t>En eucariotas, todas las enzimas del ciclo se localizan en la mitocondria. </a:t>
            </a:r>
            <a:endParaRPr lang="es-A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24744"/>
            <a:ext cx="3051382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6372200" y="3861048"/>
            <a:ext cx="86409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44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Características generales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smtClean="0"/>
              <a:t>El efecto neto de la oxidación de un  grupo acetilo por vuelta es de 2 CO</a:t>
            </a:r>
            <a:r>
              <a:rPr lang="es-AR" sz="1800" dirty="0" smtClean="0"/>
              <a:t>2.</a:t>
            </a:r>
            <a:endParaRPr lang="es-AR" dirty="0" smtClean="0"/>
          </a:p>
          <a:p>
            <a:r>
              <a:rPr lang="es-AR" dirty="0" smtClean="0"/>
              <a:t>La energía libre de la oxidación del grupo acetilo se conserva en las coenzimas NADH y FADH2, parte se recupera en GTP. </a:t>
            </a:r>
          </a:p>
          <a:p>
            <a:r>
              <a:rPr lang="es-AR" dirty="0" smtClean="0"/>
              <a:t>Los intermediarios del ciclo del ácido cítrico son precursores de biosíntesis de otros compuestos.</a:t>
            </a:r>
          </a:p>
          <a:p>
            <a:endParaRPr lang="es-AR" dirty="0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1052736"/>
            <a:ext cx="2809595" cy="550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Elipse"/>
          <p:cNvSpPr/>
          <p:nvPr/>
        </p:nvSpPr>
        <p:spPr>
          <a:xfrm>
            <a:off x="7380312" y="4445070"/>
            <a:ext cx="415273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6660232" y="4555422"/>
            <a:ext cx="43204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689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1619672" y="1124744"/>
            <a:ext cx="5544616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DESCARBOXILACIÓN OXIDATIVA</a:t>
            </a:r>
            <a:endParaRPr lang="es-AR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256584" cy="217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907704" y="1709122"/>
            <a:ext cx="864096" cy="576064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Rectángulo redondeado"/>
          <p:cNvSpPr/>
          <p:nvPr/>
        </p:nvSpPr>
        <p:spPr>
          <a:xfrm>
            <a:off x="5724128" y="1421090"/>
            <a:ext cx="720080" cy="36004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971600" y="3951054"/>
            <a:ext cx="64807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AR" dirty="0" smtClean="0"/>
              <a:t>El acetil-</a:t>
            </a:r>
            <a:r>
              <a:rPr lang="es-ES" altLang="es-AR" dirty="0" err="1" smtClean="0"/>
              <a:t>CoA</a:t>
            </a:r>
            <a:r>
              <a:rPr lang="es-ES" altLang="es-AR" dirty="0" smtClean="0"/>
              <a:t> se forma por </a:t>
            </a:r>
            <a:r>
              <a:rPr lang="es-ES" altLang="es-AR" b="1" dirty="0" err="1" smtClean="0"/>
              <a:t>descarboxilación</a:t>
            </a:r>
            <a:r>
              <a:rPr lang="es-ES" altLang="es-AR" b="1" dirty="0" smtClean="0"/>
              <a:t> oxidativa del </a:t>
            </a:r>
            <a:r>
              <a:rPr lang="es-ES" altLang="es-AR" b="1" dirty="0" err="1" smtClean="0"/>
              <a:t>piruvato</a:t>
            </a:r>
            <a:r>
              <a:rPr lang="es-ES" altLang="es-AR" b="1" dirty="0" smtClean="0"/>
              <a:t>, </a:t>
            </a:r>
            <a:r>
              <a:rPr lang="es-ES" altLang="es-AR" dirty="0" smtClean="0"/>
              <a:t>por la acción del complejo </a:t>
            </a:r>
            <a:r>
              <a:rPr lang="es-ES" altLang="es-AR" dirty="0" err="1" smtClean="0"/>
              <a:t>multienzimático</a:t>
            </a:r>
            <a:r>
              <a:rPr lang="es-ES" altLang="es-AR" dirty="0" smtClean="0"/>
              <a:t>: </a:t>
            </a:r>
            <a:r>
              <a:rPr lang="es-ES" altLang="es-AR" i="1" dirty="0" err="1" smtClean="0">
                <a:solidFill>
                  <a:srgbClr val="FF0000"/>
                </a:solidFill>
              </a:rPr>
              <a:t>Piruvato</a:t>
            </a:r>
            <a:r>
              <a:rPr lang="es-ES" altLang="es-AR" i="1" dirty="0" smtClean="0">
                <a:solidFill>
                  <a:srgbClr val="FF0000"/>
                </a:solidFill>
              </a:rPr>
              <a:t> deshidrogenasa</a:t>
            </a:r>
            <a:r>
              <a:rPr lang="es-ES" altLang="es-AR" dirty="0" smtClean="0">
                <a:solidFill>
                  <a:srgbClr val="FF0000"/>
                </a:solidFill>
              </a:rPr>
              <a:t> (</a:t>
            </a:r>
            <a:r>
              <a:rPr lang="es-ES" altLang="es-AR" i="1" dirty="0" smtClean="0">
                <a:solidFill>
                  <a:srgbClr val="FF0000"/>
                </a:solidFill>
              </a:rPr>
              <a:t>PDH</a:t>
            </a:r>
            <a:r>
              <a:rPr lang="es-ES" altLang="es-AR" dirty="0" smtClean="0">
                <a:solidFill>
                  <a:srgbClr val="FF0000"/>
                </a:solidFill>
              </a:rPr>
              <a:t>), </a:t>
            </a:r>
            <a:r>
              <a:rPr lang="es-ES" altLang="es-AR" dirty="0" smtClean="0"/>
              <a:t>constituido por </a:t>
            </a:r>
            <a:r>
              <a:rPr lang="es-ES" altLang="es-AR" u="sng" dirty="0" smtClean="0"/>
              <a:t>tres enzimas </a:t>
            </a:r>
            <a:r>
              <a:rPr lang="es-ES" altLang="es-AR" dirty="0" smtClean="0"/>
              <a:t>(E1, E2 y E3, </a:t>
            </a:r>
            <a:r>
              <a:rPr lang="es-ES" altLang="es-AR" dirty="0" err="1" smtClean="0"/>
              <a:t>Piruvato</a:t>
            </a:r>
            <a:r>
              <a:rPr lang="es-ES" altLang="es-AR" dirty="0" smtClean="0"/>
              <a:t> deshidrogenasa (</a:t>
            </a:r>
            <a:r>
              <a:rPr lang="es-ES" altLang="es-AR" dirty="0" err="1" smtClean="0"/>
              <a:t>descarboxilasa</a:t>
            </a:r>
            <a:r>
              <a:rPr lang="es-ES" altLang="es-AR" dirty="0" smtClean="0"/>
              <a:t>),  </a:t>
            </a:r>
            <a:r>
              <a:rPr lang="es-ES" altLang="es-AR" dirty="0" err="1" smtClean="0"/>
              <a:t>Dihidrolipoil</a:t>
            </a:r>
            <a:r>
              <a:rPr lang="es-ES" altLang="es-AR" dirty="0" smtClean="0"/>
              <a:t> </a:t>
            </a:r>
            <a:r>
              <a:rPr lang="es-ES" altLang="es-AR" dirty="0" err="1" smtClean="0"/>
              <a:t>transacetilasa</a:t>
            </a:r>
            <a:r>
              <a:rPr lang="es-ES" altLang="es-AR" dirty="0" smtClean="0"/>
              <a:t> y </a:t>
            </a:r>
            <a:r>
              <a:rPr lang="es-ES" altLang="es-AR" dirty="0" err="1" smtClean="0"/>
              <a:t>Lipoil</a:t>
            </a:r>
            <a:r>
              <a:rPr lang="es-ES" altLang="es-AR" dirty="0" smtClean="0"/>
              <a:t> deshidrogenasa) y </a:t>
            </a:r>
            <a:r>
              <a:rPr lang="es-ES" altLang="es-AR" u="sng" dirty="0" smtClean="0"/>
              <a:t>5 coenzimas </a:t>
            </a:r>
            <a:r>
              <a:rPr lang="es-ES" altLang="es-AR" dirty="0" smtClean="0"/>
              <a:t>(TPP, </a:t>
            </a:r>
            <a:r>
              <a:rPr lang="es-ES" altLang="es-AR" dirty="0" err="1"/>
              <a:t>á</a:t>
            </a:r>
            <a:r>
              <a:rPr lang="es-ES" altLang="es-AR" dirty="0" err="1" smtClean="0"/>
              <a:t>c</a:t>
            </a:r>
            <a:r>
              <a:rPr lang="es-ES" altLang="es-AR" dirty="0" smtClean="0"/>
              <a:t>. </a:t>
            </a:r>
            <a:r>
              <a:rPr lang="es-ES" altLang="es-AR" dirty="0" err="1" smtClean="0"/>
              <a:t>Lipoico</a:t>
            </a:r>
            <a:r>
              <a:rPr lang="es-ES" altLang="es-AR" dirty="0" smtClean="0"/>
              <a:t>, Coenzima A, FAD</a:t>
            </a:r>
            <a:r>
              <a:rPr lang="es-ES" altLang="es-AR" baseline="30000" dirty="0" smtClean="0"/>
              <a:t>+</a:t>
            </a:r>
            <a:r>
              <a:rPr lang="es-ES" altLang="es-AR" dirty="0" smtClean="0"/>
              <a:t> y NAD</a:t>
            </a:r>
            <a:r>
              <a:rPr lang="es-ES" altLang="es-AR" baseline="30000" dirty="0" smtClean="0"/>
              <a:t>+</a:t>
            </a:r>
            <a:r>
              <a:rPr lang="es-ES" altLang="es-AR" dirty="0" smtClean="0"/>
              <a:t>).</a:t>
            </a:r>
          </a:p>
          <a:p>
            <a:r>
              <a:rPr lang="es-ES" altLang="es-AR" dirty="0" smtClean="0"/>
              <a:t>Forman parte del complejo dos proteínas reguladoras: una fosfatasa y una quinasa.</a:t>
            </a:r>
          </a:p>
          <a:p>
            <a:r>
              <a:rPr lang="es-ES" altLang="es-AR" dirty="0" smtClean="0"/>
              <a:t>Ejemplo de canalización de sustratos.</a:t>
            </a:r>
          </a:p>
          <a:p>
            <a:endParaRPr lang="es-AR" dirty="0"/>
          </a:p>
        </p:txBody>
      </p:sp>
      <p:sp>
        <p:nvSpPr>
          <p:cNvPr id="7" name="6 CuadroTexto"/>
          <p:cNvSpPr txBox="1"/>
          <p:nvPr/>
        </p:nvSpPr>
        <p:spPr>
          <a:xfrm>
            <a:off x="7638440" y="1425412"/>
            <a:ext cx="12961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AR" sz="1400" dirty="0" smtClean="0">
                <a:solidFill>
                  <a:srgbClr val="002060"/>
                </a:solidFill>
              </a:rPr>
              <a:t>El grupo acetilo esta unido al grupo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sulfhidrilo</a:t>
            </a:r>
            <a:r>
              <a:rPr lang="es-ES" altLang="es-AR" sz="1400" dirty="0" smtClean="0">
                <a:solidFill>
                  <a:srgbClr val="002060"/>
                </a:solidFill>
              </a:rPr>
              <a:t> del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CoA</a:t>
            </a:r>
            <a:r>
              <a:rPr lang="es-ES" altLang="es-AR" sz="1400" dirty="0" smtClean="0">
                <a:solidFill>
                  <a:srgbClr val="002060"/>
                </a:solidFill>
              </a:rPr>
              <a:t> por un enlace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tioéster</a:t>
            </a:r>
            <a:r>
              <a:rPr lang="es-ES" altLang="es-AR" sz="1400" dirty="0" smtClean="0">
                <a:solidFill>
                  <a:srgbClr val="002060"/>
                </a:solidFill>
              </a:rPr>
              <a:t>. La hidrólisis del enlace 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tioéster</a:t>
            </a:r>
            <a:r>
              <a:rPr lang="es-ES" altLang="es-AR" sz="1400" dirty="0" smtClean="0">
                <a:solidFill>
                  <a:srgbClr val="002060"/>
                </a:solidFill>
              </a:rPr>
              <a:t> del acetil-</a:t>
            </a:r>
            <a:r>
              <a:rPr lang="es-ES" altLang="es-AR" sz="1400" dirty="0" err="1" smtClean="0">
                <a:solidFill>
                  <a:srgbClr val="002060"/>
                </a:solidFill>
              </a:rPr>
              <a:t>CoA</a:t>
            </a:r>
            <a:r>
              <a:rPr lang="es-ES" altLang="es-AR" sz="1400" dirty="0" smtClean="0">
                <a:solidFill>
                  <a:srgbClr val="002060"/>
                </a:solidFill>
              </a:rPr>
              <a:t> libera 31,5 kJ/mol y es, por lo tanto, un enlace rico en energía. </a:t>
            </a:r>
            <a:endParaRPr lang="es-ES" altLang="es-AR" dirty="0">
              <a:solidFill>
                <a:srgbClr val="002060"/>
              </a:solidFill>
            </a:endParaRPr>
          </a:p>
        </p:txBody>
      </p:sp>
      <p:sp>
        <p:nvSpPr>
          <p:cNvPr id="10" name="9 Elipse"/>
          <p:cNvSpPr/>
          <p:nvPr/>
        </p:nvSpPr>
        <p:spPr>
          <a:xfrm>
            <a:off x="5652120" y="1916832"/>
            <a:ext cx="1296144" cy="99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7020272" y="2416731"/>
            <a:ext cx="618168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Rectángulo"/>
          <p:cNvSpPr/>
          <p:nvPr/>
        </p:nvSpPr>
        <p:spPr>
          <a:xfrm>
            <a:off x="7638440" y="1421090"/>
            <a:ext cx="1296144" cy="32320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CuadroTexto"/>
          <p:cNvSpPr txBox="1"/>
          <p:nvPr/>
        </p:nvSpPr>
        <p:spPr>
          <a:xfrm>
            <a:off x="4391980" y="3275692"/>
            <a:ext cx="15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mitocondria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159462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405063"/>
          </a:xfr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2800" b="1" smtClean="0"/>
              <a:t>Coenzima que proviene de </a:t>
            </a:r>
            <a:r>
              <a:rPr lang="es-ES" altLang="es-AR" sz="2800" b="1" smtClean="0">
                <a:solidFill>
                  <a:srgbClr val="DC425C"/>
                </a:solidFill>
              </a:rPr>
              <a:t>Vitamina B1</a:t>
            </a:r>
          </a:p>
          <a:p>
            <a:r>
              <a:rPr lang="es-ES" altLang="es-AR" sz="2800" b="1" smtClean="0"/>
              <a:t>Rotura de enlaces adyacentes a grupos carbonilo y transfiere </a:t>
            </a:r>
            <a:r>
              <a:rPr lang="es-ES" altLang="es-AR" sz="2800" b="1" smtClean="0">
                <a:solidFill>
                  <a:srgbClr val="DC425C"/>
                </a:solidFill>
              </a:rPr>
              <a:t>grupos aldehídos activos</a:t>
            </a:r>
          </a:p>
          <a:p>
            <a:r>
              <a:rPr lang="es-ES" altLang="es-AR" sz="2800" b="1" smtClean="0"/>
              <a:t>La parte funcional es el </a:t>
            </a:r>
            <a:r>
              <a:rPr lang="es-ES" altLang="es-AR" sz="2800" b="1" smtClean="0">
                <a:solidFill>
                  <a:srgbClr val="DC425C"/>
                </a:solidFill>
              </a:rPr>
              <a:t>anillo tiazólico</a:t>
            </a:r>
            <a:r>
              <a:rPr lang="es-ES" altLang="es-AR" sz="2800" b="1" smtClean="0"/>
              <a:t>. </a:t>
            </a:r>
          </a:p>
        </p:txBody>
      </p:sp>
      <p:pic>
        <p:nvPicPr>
          <p:cNvPr id="16390" name="Picture 6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276725"/>
            <a:ext cx="5651500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s-AR" sz="3600" b="1" dirty="0"/>
              <a:t>ESTRUCTURA DEL PIROFOSFATO DE TIAMINA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39974872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1613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ES" altLang="es-AR" sz="2000" b="1" dirty="0" smtClean="0"/>
              <a:t>POSEE DOS GRUPOS TIOLES ESENCIALES </a:t>
            </a:r>
          </a:p>
          <a:p>
            <a:r>
              <a:rPr lang="es-ES" altLang="es-AR" sz="2000" b="1" dirty="0" smtClean="0"/>
              <a:t>EN LA FORMA REDUCIDA SE ENCUENTRAN COMO </a:t>
            </a:r>
            <a:r>
              <a:rPr lang="es-ES" altLang="es-AR" sz="2000" b="1" dirty="0" smtClean="0">
                <a:solidFill>
                  <a:srgbClr val="DC425C"/>
                </a:solidFill>
              </a:rPr>
              <a:t>HS-</a:t>
            </a:r>
            <a:r>
              <a:rPr lang="es-ES" altLang="es-AR" sz="2000" b="1" dirty="0" smtClean="0"/>
              <a:t> Y EN LA OXIDADA COMO </a:t>
            </a:r>
            <a:r>
              <a:rPr lang="es-ES" altLang="es-AR" sz="2000" b="1" dirty="0" smtClean="0">
                <a:solidFill>
                  <a:srgbClr val="DC425C"/>
                </a:solidFill>
              </a:rPr>
              <a:t>-S-S-</a:t>
            </a:r>
            <a:endParaRPr lang="es-ES" altLang="es-AR" sz="2000" b="1" dirty="0" smtClean="0"/>
          </a:p>
          <a:p>
            <a:r>
              <a:rPr lang="es-ES" altLang="es-AR" sz="2000" b="1" dirty="0" smtClean="0"/>
              <a:t>INTERVIENE EN REACCIONES DE OXIDO-REDUCCION</a:t>
            </a:r>
          </a:p>
          <a:p>
            <a:r>
              <a:rPr lang="es-ES" altLang="es-AR" sz="2000" b="1" dirty="0" smtClean="0"/>
              <a:t>ACTUA COMO PORTADOR DE HIDROGENOS Y COMO PORTADOR DE ACILOS.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851275" y="4437063"/>
            <a:ext cx="2108200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17415" name="Picture 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076700"/>
            <a:ext cx="4837112" cy="172878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708400" y="5302250"/>
            <a:ext cx="1871663" cy="503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460432" cy="1143000"/>
          </a:xfrm>
        </p:spPr>
        <p:txBody>
          <a:bodyPr>
            <a:normAutofit/>
          </a:bodyPr>
          <a:lstStyle/>
          <a:p>
            <a:r>
              <a:rPr lang="es-ES" altLang="es-AR" sz="3600" b="1" dirty="0"/>
              <a:t>ESTRUCTURA DEL ACIDO LIPOICO</a:t>
            </a:r>
            <a:endParaRPr lang="es-AR" sz="3600" b="1" dirty="0"/>
          </a:p>
        </p:txBody>
      </p:sp>
    </p:spTree>
    <p:extLst>
      <p:ext uri="{BB962C8B-B14F-4D97-AF65-F5344CB8AC3E}">
        <p14:creationId xmlns:p14="http://schemas.microsoft.com/office/powerpoint/2010/main" val="33881736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pic>
        <p:nvPicPr>
          <p:cNvPr id="18436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3933825"/>
            <a:ext cx="8570912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85800" y="2638425"/>
            <a:ext cx="2665413" cy="466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/>
              <a:t>PRECURSORES</a:t>
            </a:r>
          </a:p>
        </p:txBody>
      </p:sp>
      <p:grpSp>
        <p:nvGrpSpPr>
          <p:cNvPr id="18439" name="Group 9"/>
          <p:cNvGrpSpPr>
            <a:grpSpLocks/>
          </p:cNvGrpSpPr>
          <p:nvPr/>
        </p:nvGrpSpPr>
        <p:grpSpPr bwMode="auto">
          <a:xfrm>
            <a:off x="3851275" y="2060575"/>
            <a:ext cx="4186238" cy="1728788"/>
            <a:chOff x="2426" y="1298"/>
            <a:chExt cx="2637" cy="1089"/>
          </a:xfrm>
        </p:grpSpPr>
        <p:sp>
          <p:nvSpPr>
            <p:cNvPr id="18451" name="Rectangle 7"/>
            <p:cNvSpPr>
              <a:spLocks noChangeArrowheads="1"/>
            </p:cNvSpPr>
            <p:nvPr/>
          </p:nvSpPr>
          <p:spPr bwMode="auto">
            <a:xfrm>
              <a:off x="2608" y="1344"/>
              <a:ext cx="2455" cy="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>
                  <a:latin typeface="Symbol" pitchFamily="18" charset="2"/>
                </a:rPr>
                <a:t>b</a:t>
              </a:r>
              <a:r>
                <a:rPr lang="es-ES" altLang="es-AR" sz="2400"/>
                <a:t>-Mercaptoetilamina</a:t>
              </a:r>
            </a:p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/>
                <a:t>Acido pantoténico</a:t>
              </a:r>
            </a:p>
            <a:p>
              <a:pPr>
                <a:spcBef>
                  <a:spcPct val="50000"/>
                </a:spcBef>
                <a:buSzTx/>
                <a:buFontTx/>
                <a:buNone/>
              </a:pPr>
              <a:r>
                <a:rPr lang="es-ES" altLang="es-AR" sz="2400"/>
                <a:t>3´fosfoadenosinadifosfato</a:t>
              </a:r>
            </a:p>
          </p:txBody>
        </p:sp>
        <p:sp>
          <p:nvSpPr>
            <p:cNvPr id="18452" name="Freeform 8"/>
            <p:cNvSpPr>
              <a:spLocks/>
            </p:cNvSpPr>
            <p:nvPr/>
          </p:nvSpPr>
          <p:spPr bwMode="auto">
            <a:xfrm>
              <a:off x="2426" y="1298"/>
              <a:ext cx="183" cy="1089"/>
            </a:xfrm>
            <a:custGeom>
              <a:avLst/>
              <a:gdLst>
                <a:gd name="T0" fmla="*/ 173 w 183"/>
                <a:gd name="T1" fmla="*/ 0 h 1089"/>
                <a:gd name="T2" fmla="*/ 155 w 183"/>
                <a:gd name="T3" fmla="*/ 3 h 1089"/>
                <a:gd name="T4" fmla="*/ 139 w 183"/>
                <a:gd name="T5" fmla="*/ 10 h 1089"/>
                <a:gd name="T6" fmla="*/ 124 w 183"/>
                <a:gd name="T7" fmla="*/ 21 h 1089"/>
                <a:gd name="T8" fmla="*/ 112 w 183"/>
                <a:gd name="T9" fmla="*/ 33 h 1089"/>
                <a:gd name="T10" fmla="*/ 102 w 183"/>
                <a:gd name="T11" fmla="*/ 49 h 1089"/>
                <a:gd name="T12" fmla="*/ 95 w 183"/>
                <a:gd name="T13" fmla="*/ 65 h 1089"/>
                <a:gd name="T14" fmla="*/ 92 w 183"/>
                <a:gd name="T15" fmla="*/ 82 h 1089"/>
                <a:gd name="T16" fmla="*/ 91 w 183"/>
                <a:gd name="T17" fmla="*/ 453 h 1089"/>
                <a:gd name="T18" fmla="*/ 89 w 183"/>
                <a:gd name="T19" fmla="*/ 473 h 1089"/>
                <a:gd name="T20" fmla="*/ 84 w 183"/>
                <a:gd name="T21" fmla="*/ 488 h 1089"/>
                <a:gd name="T22" fmla="*/ 76 w 183"/>
                <a:gd name="T23" fmla="*/ 504 h 1089"/>
                <a:gd name="T24" fmla="*/ 64 w 183"/>
                <a:gd name="T25" fmla="*/ 518 h 1089"/>
                <a:gd name="T26" fmla="*/ 51 w 183"/>
                <a:gd name="T27" fmla="*/ 528 h 1089"/>
                <a:gd name="T28" fmla="*/ 35 w 183"/>
                <a:gd name="T29" fmla="*/ 537 h 1089"/>
                <a:gd name="T30" fmla="*/ 18 w 183"/>
                <a:gd name="T31" fmla="*/ 542 h 1089"/>
                <a:gd name="T32" fmla="*/ 0 w 183"/>
                <a:gd name="T33" fmla="*/ 544 h 1089"/>
                <a:gd name="T34" fmla="*/ 18 w 183"/>
                <a:gd name="T35" fmla="*/ 546 h 1089"/>
                <a:gd name="T36" fmla="*/ 35 w 183"/>
                <a:gd name="T37" fmla="*/ 551 h 1089"/>
                <a:gd name="T38" fmla="*/ 51 w 183"/>
                <a:gd name="T39" fmla="*/ 560 h 1089"/>
                <a:gd name="T40" fmla="*/ 64 w 183"/>
                <a:gd name="T41" fmla="*/ 570 h 1089"/>
                <a:gd name="T42" fmla="*/ 76 w 183"/>
                <a:gd name="T43" fmla="*/ 584 h 1089"/>
                <a:gd name="T44" fmla="*/ 84 w 183"/>
                <a:gd name="T45" fmla="*/ 600 h 1089"/>
                <a:gd name="T46" fmla="*/ 89 w 183"/>
                <a:gd name="T47" fmla="*/ 616 h 1089"/>
                <a:gd name="T48" fmla="*/ 91 w 183"/>
                <a:gd name="T49" fmla="*/ 635 h 1089"/>
                <a:gd name="T50" fmla="*/ 92 w 183"/>
                <a:gd name="T51" fmla="*/ 1006 h 1089"/>
                <a:gd name="T52" fmla="*/ 95 w 183"/>
                <a:gd name="T53" fmla="*/ 1025 h 1089"/>
                <a:gd name="T54" fmla="*/ 102 w 183"/>
                <a:gd name="T55" fmla="*/ 1041 h 1089"/>
                <a:gd name="T56" fmla="*/ 112 w 183"/>
                <a:gd name="T57" fmla="*/ 1055 h 1089"/>
                <a:gd name="T58" fmla="*/ 124 w 183"/>
                <a:gd name="T59" fmla="*/ 1067 h 1089"/>
                <a:gd name="T60" fmla="*/ 139 w 183"/>
                <a:gd name="T61" fmla="*/ 1078 h 1089"/>
                <a:gd name="T62" fmla="*/ 155 w 183"/>
                <a:gd name="T63" fmla="*/ 1085 h 1089"/>
                <a:gd name="T64" fmla="*/ 173 w 183"/>
                <a:gd name="T65" fmla="*/ 1088 h 10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3"/>
                <a:gd name="T100" fmla="*/ 0 h 1089"/>
                <a:gd name="T101" fmla="*/ 183 w 183"/>
                <a:gd name="T102" fmla="*/ 1089 h 108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3" h="1089">
                  <a:moveTo>
                    <a:pt x="182" y="0"/>
                  </a:moveTo>
                  <a:lnTo>
                    <a:pt x="173" y="0"/>
                  </a:lnTo>
                  <a:lnTo>
                    <a:pt x="164" y="2"/>
                  </a:lnTo>
                  <a:lnTo>
                    <a:pt x="155" y="3"/>
                  </a:lnTo>
                  <a:lnTo>
                    <a:pt x="147" y="7"/>
                  </a:lnTo>
                  <a:lnTo>
                    <a:pt x="139" y="10"/>
                  </a:lnTo>
                  <a:lnTo>
                    <a:pt x="131" y="16"/>
                  </a:lnTo>
                  <a:lnTo>
                    <a:pt x="124" y="21"/>
                  </a:lnTo>
                  <a:lnTo>
                    <a:pt x="118" y="28"/>
                  </a:lnTo>
                  <a:lnTo>
                    <a:pt x="112" y="33"/>
                  </a:lnTo>
                  <a:lnTo>
                    <a:pt x="107" y="40"/>
                  </a:lnTo>
                  <a:lnTo>
                    <a:pt x="102" y="49"/>
                  </a:lnTo>
                  <a:lnTo>
                    <a:pt x="98" y="56"/>
                  </a:lnTo>
                  <a:lnTo>
                    <a:pt x="95" y="65"/>
                  </a:lnTo>
                  <a:lnTo>
                    <a:pt x="93" y="73"/>
                  </a:lnTo>
                  <a:lnTo>
                    <a:pt x="92" y="82"/>
                  </a:lnTo>
                  <a:lnTo>
                    <a:pt x="91" y="91"/>
                  </a:lnTo>
                  <a:lnTo>
                    <a:pt x="91" y="453"/>
                  </a:lnTo>
                  <a:lnTo>
                    <a:pt x="90" y="462"/>
                  </a:lnTo>
                  <a:lnTo>
                    <a:pt x="89" y="473"/>
                  </a:lnTo>
                  <a:lnTo>
                    <a:pt x="87" y="481"/>
                  </a:lnTo>
                  <a:lnTo>
                    <a:pt x="84" y="488"/>
                  </a:lnTo>
                  <a:lnTo>
                    <a:pt x="80" y="497"/>
                  </a:lnTo>
                  <a:lnTo>
                    <a:pt x="76" y="504"/>
                  </a:lnTo>
                  <a:lnTo>
                    <a:pt x="70" y="511"/>
                  </a:lnTo>
                  <a:lnTo>
                    <a:pt x="64" y="518"/>
                  </a:lnTo>
                  <a:lnTo>
                    <a:pt x="58" y="523"/>
                  </a:lnTo>
                  <a:lnTo>
                    <a:pt x="51" y="528"/>
                  </a:lnTo>
                  <a:lnTo>
                    <a:pt x="43" y="534"/>
                  </a:lnTo>
                  <a:lnTo>
                    <a:pt x="35" y="537"/>
                  </a:lnTo>
                  <a:lnTo>
                    <a:pt x="27" y="541"/>
                  </a:lnTo>
                  <a:lnTo>
                    <a:pt x="18" y="542"/>
                  </a:lnTo>
                  <a:lnTo>
                    <a:pt x="9" y="544"/>
                  </a:lnTo>
                  <a:lnTo>
                    <a:pt x="0" y="544"/>
                  </a:lnTo>
                  <a:lnTo>
                    <a:pt x="9" y="544"/>
                  </a:lnTo>
                  <a:lnTo>
                    <a:pt x="18" y="546"/>
                  </a:lnTo>
                  <a:lnTo>
                    <a:pt x="27" y="548"/>
                  </a:lnTo>
                  <a:lnTo>
                    <a:pt x="35" y="551"/>
                  </a:lnTo>
                  <a:lnTo>
                    <a:pt x="43" y="555"/>
                  </a:lnTo>
                  <a:lnTo>
                    <a:pt x="51" y="560"/>
                  </a:lnTo>
                  <a:lnTo>
                    <a:pt x="58" y="565"/>
                  </a:lnTo>
                  <a:lnTo>
                    <a:pt x="64" y="570"/>
                  </a:lnTo>
                  <a:lnTo>
                    <a:pt x="70" y="577"/>
                  </a:lnTo>
                  <a:lnTo>
                    <a:pt x="76" y="584"/>
                  </a:lnTo>
                  <a:lnTo>
                    <a:pt x="80" y="591"/>
                  </a:lnTo>
                  <a:lnTo>
                    <a:pt x="84" y="600"/>
                  </a:lnTo>
                  <a:lnTo>
                    <a:pt x="87" y="607"/>
                  </a:lnTo>
                  <a:lnTo>
                    <a:pt x="89" y="616"/>
                  </a:lnTo>
                  <a:lnTo>
                    <a:pt x="90" y="626"/>
                  </a:lnTo>
                  <a:lnTo>
                    <a:pt x="91" y="635"/>
                  </a:lnTo>
                  <a:lnTo>
                    <a:pt x="91" y="998"/>
                  </a:lnTo>
                  <a:lnTo>
                    <a:pt x="92" y="1006"/>
                  </a:lnTo>
                  <a:lnTo>
                    <a:pt x="93" y="1017"/>
                  </a:lnTo>
                  <a:lnTo>
                    <a:pt x="95" y="1025"/>
                  </a:lnTo>
                  <a:lnTo>
                    <a:pt x="98" y="1032"/>
                  </a:lnTo>
                  <a:lnTo>
                    <a:pt x="102" y="1041"/>
                  </a:lnTo>
                  <a:lnTo>
                    <a:pt x="107" y="1048"/>
                  </a:lnTo>
                  <a:lnTo>
                    <a:pt x="112" y="1055"/>
                  </a:lnTo>
                  <a:lnTo>
                    <a:pt x="118" y="1062"/>
                  </a:lnTo>
                  <a:lnTo>
                    <a:pt x="124" y="1067"/>
                  </a:lnTo>
                  <a:lnTo>
                    <a:pt x="131" y="1073"/>
                  </a:lnTo>
                  <a:lnTo>
                    <a:pt x="139" y="1078"/>
                  </a:lnTo>
                  <a:lnTo>
                    <a:pt x="147" y="1081"/>
                  </a:lnTo>
                  <a:lnTo>
                    <a:pt x="155" y="1085"/>
                  </a:lnTo>
                  <a:lnTo>
                    <a:pt x="164" y="1087"/>
                  </a:lnTo>
                  <a:lnTo>
                    <a:pt x="173" y="1088"/>
                  </a:lnTo>
                  <a:lnTo>
                    <a:pt x="182" y="1088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8440" name="Rectangle 10"/>
          <p:cNvSpPr>
            <a:spLocks noChangeArrowheads="1"/>
          </p:cNvSpPr>
          <p:nvPr/>
        </p:nvSpPr>
        <p:spPr bwMode="auto">
          <a:xfrm>
            <a:off x="684213" y="6021388"/>
            <a:ext cx="7426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1800" b="1"/>
              <a:t>PARTICIPA EN LA TRANSFERENCIA DE GRUPOS ACILO</a:t>
            </a:r>
          </a:p>
        </p:txBody>
      </p:sp>
      <p:grpSp>
        <p:nvGrpSpPr>
          <p:cNvPr id="18441" name="Group 13"/>
          <p:cNvGrpSpPr>
            <a:grpSpLocks/>
          </p:cNvGrpSpPr>
          <p:nvPr/>
        </p:nvGrpSpPr>
        <p:grpSpPr bwMode="auto">
          <a:xfrm>
            <a:off x="252413" y="2492375"/>
            <a:ext cx="3959225" cy="3024188"/>
            <a:chOff x="159" y="1570"/>
            <a:chExt cx="2494" cy="1905"/>
          </a:xfrm>
        </p:grpSpPr>
        <p:sp>
          <p:nvSpPr>
            <p:cNvPr id="18449" name="Oval 11"/>
            <p:cNvSpPr>
              <a:spLocks noChangeArrowheads="1"/>
            </p:cNvSpPr>
            <p:nvPr/>
          </p:nvSpPr>
          <p:spPr bwMode="auto">
            <a:xfrm>
              <a:off x="159" y="2479"/>
              <a:ext cx="1178" cy="996"/>
            </a:xfrm>
            <a:prstGeom prst="ellipse">
              <a:avLst/>
            </a:prstGeom>
            <a:solidFill>
              <a:srgbClr val="F2B6C0">
                <a:alpha val="14117"/>
              </a:srgb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50" name="Line 12"/>
            <p:cNvSpPr>
              <a:spLocks noChangeShapeType="1"/>
            </p:cNvSpPr>
            <p:nvPr/>
          </p:nvSpPr>
          <p:spPr bwMode="auto">
            <a:xfrm flipH="1">
              <a:off x="1066" y="1570"/>
              <a:ext cx="1587" cy="953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8442" name="Group 16"/>
          <p:cNvGrpSpPr>
            <a:grpSpLocks/>
          </p:cNvGrpSpPr>
          <p:nvPr/>
        </p:nvGrpSpPr>
        <p:grpSpPr bwMode="auto">
          <a:xfrm>
            <a:off x="2125663" y="2997200"/>
            <a:ext cx="3524250" cy="2230438"/>
            <a:chOff x="1339" y="1888"/>
            <a:chExt cx="2220" cy="1405"/>
          </a:xfrm>
        </p:grpSpPr>
        <p:sp>
          <p:nvSpPr>
            <p:cNvPr id="18447" name="Rectangle 14"/>
            <p:cNvSpPr>
              <a:spLocks noChangeArrowheads="1"/>
            </p:cNvSpPr>
            <p:nvPr/>
          </p:nvSpPr>
          <p:spPr bwMode="auto">
            <a:xfrm>
              <a:off x="1339" y="2660"/>
              <a:ext cx="2220" cy="633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48" name="Line 15"/>
            <p:cNvSpPr>
              <a:spLocks noChangeShapeType="1"/>
            </p:cNvSpPr>
            <p:nvPr/>
          </p:nvSpPr>
          <p:spPr bwMode="auto">
            <a:xfrm flipH="1">
              <a:off x="2426" y="1888"/>
              <a:ext cx="227" cy="726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8443" name="Group 19"/>
          <p:cNvGrpSpPr>
            <a:grpSpLocks/>
          </p:cNvGrpSpPr>
          <p:nvPr/>
        </p:nvGrpSpPr>
        <p:grpSpPr bwMode="auto">
          <a:xfrm>
            <a:off x="5580063" y="3644900"/>
            <a:ext cx="3562350" cy="2159000"/>
            <a:chOff x="3515" y="2296"/>
            <a:chExt cx="2244" cy="1360"/>
          </a:xfrm>
        </p:grpSpPr>
        <p:sp>
          <p:nvSpPr>
            <p:cNvPr id="18445" name="Oval 17"/>
            <p:cNvSpPr>
              <a:spLocks noChangeArrowheads="1"/>
            </p:cNvSpPr>
            <p:nvPr/>
          </p:nvSpPr>
          <p:spPr bwMode="auto">
            <a:xfrm>
              <a:off x="3561" y="2388"/>
              <a:ext cx="2198" cy="1268"/>
            </a:xfrm>
            <a:prstGeom prst="ellipse">
              <a:avLst/>
            </a:prstGeom>
            <a:solidFill>
              <a:schemeClr val="folHlink">
                <a:alpha val="14117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es-PE" altLang="es-AR" sz="2400">
                <a:latin typeface="Times New Roman" pitchFamily="18" charset="0"/>
              </a:endParaRPr>
            </a:p>
          </p:txBody>
        </p:sp>
        <p:sp>
          <p:nvSpPr>
            <p:cNvPr id="18446" name="Line 18"/>
            <p:cNvSpPr>
              <a:spLocks noChangeShapeType="1"/>
            </p:cNvSpPr>
            <p:nvPr/>
          </p:nvSpPr>
          <p:spPr bwMode="auto">
            <a:xfrm>
              <a:off x="3515" y="2296"/>
              <a:ext cx="363" cy="227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8444" name="Rectangle 20"/>
          <p:cNvSpPr>
            <a:spLocks noChangeArrowheads="1"/>
          </p:cNvSpPr>
          <p:nvPr/>
        </p:nvSpPr>
        <p:spPr bwMode="auto">
          <a:xfrm>
            <a:off x="3995738" y="5373688"/>
            <a:ext cx="1296987" cy="2873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61938" y="274320"/>
            <a:ext cx="8671750" cy="1143000"/>
          </a:xfrm>
        </p:spPr>
        <p:txBody>
          <a:bodyPr>
            <a:normAutofit fontScale="90000"/>
          </a:bodyPr>
          <a:lstStyle/>
          <a:p>
            <a:r>
              <a:rPr lang="es-ES" sz="4400" b="1" dirty="0">
                <a:latin typeface="Arial" pitchFamily="34" charset="0"/>
              </a:rPr>
              <a:t>ESTRUCTURA DE LA COENZIMA </a:t>
            </a:r>
            <a:r>
              <a:rPr lang="es-ES" sz="4400" b="1" dirty="0" smtClean="0">
                <a:latin typeface="Arial" pitchFamily="34" charset="0"/>
              </a:rPr>
              <a:t>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38835995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68393"/>
            <a:ext cx="7217201" cy="39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2699792" y="980728"/>
            <a:ext cx="50405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2555776" y="2276872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5940152" y="584684"/>
            <a:ext cx="1584176" cy="8280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7740352" y="2276872"/>
            <a:ext cx="216024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8100392" y="2276872"/>
            <a:ext cx="216024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CuadroTexto"/>
          <p:cNvSpPr txBox="1"/>
          <p:nvPr/>
        </p:nvSpPr>
        <p:spPr>
          <a:xfrm>
            <a:off x="323528" y="457706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dirty="0" smtClean="0"/>
              <a:t>1) </a:t>
            </a:r>
            <a:r>
              <a:rPr lang="es-AR" sz="1600" dirty="0" err="1" smtClean="0"/>
              <a:t>Piruvato</a:t>
            </a:r>
            <a:r>
              <a:rPr lang="es-AR" sz="1600" dirty="0" smtClean="0"/>
              <a:t> reacciona con TPP unido a la deshidrogenasa E1, se </a:t>
            </a:r>
            <a:r>
              <a:rPr lang="es-AR" sz="1600" dirty="0" err="1" smtClean="0"/>
              <a:t>descarboxila</a:t>
            </a:r>
            <a:r>
              <a:rPr lang="es-AR" sz="1600" dirty="0" smtClean="0"/>
              <a:t> y forma </a:t>
            </a:r>
            <a:r>
              <a:rPr lang="es-AR" sz="1600" dirty="0" err="1" smtClean="0"/>
              <a:t>hidroxietil</a:t>
            </a:r>
            <a:r>
              <a:rPr lang="es-AR" sz="1600" dirty="0" smtClean="0"/>
              <a:t>-TPP.</a:t>
            </a:r>
          </a:p>
          <a:p>
            <a:r>
              <a:rPr lang="es-AR" sz="1600" dirty="0" smtClean="0"/>
              <a:t>2) Se transfieren 2 electrones y el acetilo a la forma oxidada de </a:t>
            </a:r>
            <a:r>
              <a:rPr lang="es-AR" sz="1600" dirty="0" err="1" smtClean="0"/>
              <a:t>lipoil-lisilo</a:t>
            </a:r>
            <a:r>
              <a:rPr lang="es-AR" sz="1600" dirty="0" smtClean="0"/>
              <a:t> de la </a:t>
            </a:r>
            <a:r>
              <a:rPr lang="es-AR" sz="1600" dirty="0" err="1" smtClean="0"/>
              <a:t>transacetilasa</a:t>
            </a:r>
            <a:r>
              <a:rPr lang="es-AR" sz="1600" dirty="0" smtClean="0"/>
              <a:t>, formando </a:t>
            </a:r>
            <a:r>
              <a:rPr lang="es-AR" sz="1600" dirty="0" err="1" smtClean="0"/>
              <a:t>acetiltioéster</a:t>
            </a:r>
            <a:r>
              <a:rPr lang="es-AR" sz="1600" dirty="0" smtClean="0"/>
              <a:t> del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reducido.</a:t>
            </a:r>
          </a:p>
          <a:p>
            <a:r>
              <a:rPr lang="es-AR" sz="1600" dirty="0" smtClean="0"/>
              <a:t>3) </a:t>
            </a:r>
            <a:r>
              <a:rPr lang="es-AR" sz="1600" dirty="0" err="1" smtClean="0"/>
              <a:t>Transesterificación</a:t>
            </a:r>
            <a:r>
              <a:rPr lang="es-AR" sz="1600" dirty="0" smtClean="0"/>
              <a:t>: el grupo -SH del </a:t>
            </a:r>
            <a:r>
              <a:rPr lang="es-AR" sz="1600" dirty="0" err="1" smtClean="0"/>
              <a:t>CoA</a:t>
            </a:r>
            <a:r>
              <a:rPr lang="es-AR" sz="1600" dirty="0" smtClean="0"/>
              <a:t> sustituye al -SH de E2, se obtiene Acetil-</a:t>
            </a:r>
            <a:r>
              <a:rPr lang="es-AR" sz="1600" dirty="0" err="1" smtClean="0"/>
              <a:t>CoA</a:t>
            </a:r>
            <a:r>
              <a:rPr lang="es-AR" sz="1600" dirty="0" smtClean="0"/>
              <a:t> y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reducido.</a:t>
            </a:r>
          </a:p>
          <a:p>
            <a:r>
              <a:rPr lang="es-AR" sz="1600" dirty="0" smtClean="0"/>
              <a:t>4)E3 promueve la transferencia de 2 átomos de hidrógeno desde los grupos </a:t>
            </a:r>
            <a:r>
              <a:rPr lang="es-AR" sz="1600" dirty="0" err="1" smtClean="0"/>
              <a:t>lipoilo</a:t>
            </a:r>
            <a:r>
              <a:rPr lang="es-AR" sz="1600" dirty="0" smtClean="0"/>
              <a:t> reducidos de E</a:t>
            </a:r>
            <a:r>
              <a:rPr lang="es-AR" sz="1400" dirty="0" smtClean="0"/>
              <a:t>2</a:t>
            </a:r>
            <a:r>
              <a:rPr lang="es-AR" sz="1600" dirty="0" smtClean="0"/>
              <a:t> al FAD de E</a:t>
            </a:r>
            <a:r>
              <a:rPr lang="es-AR" sz="1400" dirty="0" smtClean="0"/>
              <a:t>3</a:t>
            </a:r>
            <a:r>
              <a:rPr lang="es-AR" sz="1600" dirty="0" smtClean="0"/>
              <a:t>.</a:t>
            </a:r>
          </a:p>
          <a:p>
            <a:r>
              <a:rPr lang="es-AR" sz="1600" dirty="0" smtClean="0"/>
              <a:t>5) El FADH</a:t>
            </a:r>
            <a:r>
              <a:rPr lang="es-AR" sz="1400" dirty="0" smtClean="0"/>
              <a:t>2</a:t>
            </a:r>
            <a:r>
              <a:rPr lang="es-AR" sz="1600" dirty="0" smtClean="0"/>
              <a:t> de E</a:t>
            </a:r>
            <a:r>
              <a:rPr lang="es-AR" sz="1400" dirty="0" smtClean="0"/>
              <a:t>3 </a:t>
            </a:r>
            <a:r>
              <a:rPr lang="es-AR" sz="1600" dirty="0" smtClean="0"/>
              <a:t>transfiere un </a:t>
            </a:r>
            <a:r>
              <a:rPr lang="es-AR" sz="1600" dirty="0" err="1" smtClean="0"/>
              <a:t>ión</a:t>
            </a:r>
            <a:r>
              <a:rPr lang="es-AR" sz="1600" dirty="0" smtClean="0"/>
              <a:t> hidruro al NAD+, formando NADH. Se restablece la forma oxidada de </a:t>
            </a:r>
            <a:r>
              <a:rPr lang="es-AR" sz="1600" dirty="0" err="1" smtClean="0"/>
              <a:t>lipoil-lisilo</a:t>
            </a:r>
            <a:r>
              <a:rPr lang="es-AR" sz="1600" dirty="0" smtClean="0"/>
              <a:t> de E</a:t>
            </a:r>
            <a:r>
              <a:rPr lang="es-AR" sz="1400" dirty="0" smtClean="0"/>
              <a:t>2</a:t>
            </a:r>
            <a:endParaRPr lang="es-AR" sz="1400" dirty="0"/>
          </a:p>
        </p:txBody>
      </p:sp>
      <p:sp>
        <p:nvSpPr>
          <p:cNvPr id="20" name="19 Flecha curvada hacia abajo"/>
          <p:cNvSpPr/>
          <p:nvPr/>
        </p:nvSpPr>
        <p:spPr>
          <a:xfrm>
            <a:off x="2411760" y="404664"/>
            <a:ext cx="2304256" cy="504056"/>
          </a:xfrm>
          <a:prstGeom prst="curvedDownArrow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1835696" y="980728"/>
            <a:ext cx="864096" cy="57606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4572000" y="872493"/>
            <a:ext cx="648072" cy="57606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7026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 PDH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AR" dirty="0" err="1" smtClean="0"/>
              <a:t>Alostérica</a:t>
            </a:r>
            <a:r>
              <a:rPr lang="es-AR" dirty="0" smtClean="0"/>
              <a:t>:</a:t>
            </a:r>
          </a:p>
          <a:p>
            <a:endParaRPr lang="es-AR" dirty="0"/>
          </a:p>
          <a:p>
            <a:endParaRPr lang="es-AR" dirty="0" smtClean="0"/>
          </a:p>
          <a:p>
            <a:endParaRPr lang="es-AR" dirty="0"/>
          </a:p>
          <a:p>
            <a:endParaRPr lang="es-AR" dirty="0" smtClean="0"/>
          </a:p>
          <a:p>
            <a:r>
              <a:rPr lang="es-AR" dirty="0" smtClean="0"/>
              <a:t>Covalente: E1 es inhibida por fosforilación en </a:t>
            </a:r>
            <a:r>
              <a:rPr lang="es-AR" dirty="0" err="1" smtClean="0"/>
              <a:t>serina</a:t>
            </a:r>
            <a:r>
              <a:rPr lang="es-AR" dirty="0" smtClean="0"/>
              <a:t> por una quinasa específica y activada por una fosfoproteína fosfatasa que elimina el grupo fosfato. La quinasa es activada </a:t>
            </a:r>
            <a:r>
              <a:rPr lang="es-AR" dirty="0" err="1" smtClean="0"/>
              <a:t>alostéricamente</a:t>
            </a:r>
            <a:r>
              <a:rPr lang="es-AR" dirty="0" smtClean="0"/>
              <a:t> por ATP.</a:t>
            </a:r>
          </a:p>
          <a:p>
            <a:r>
              <a:rPr lang="es-AR" dirty="0" smtClean="0"/>
              <a:t>Control hormonal: INSULINA (tejido adiposo) activa la fosfatasa.</a:t>
            </a:r>
          </a:p>
          <a:p>
            <a:endParaRPr lang="es-A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1161"/>
            <a:ext cx="4536504" cy="22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7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 COVALENTE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 descr="C:\Users\ethel\Documents\2011\Figuras del Crash\Metabolismo de CH\13 Control de PD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4752528" cy="496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3419872" y="2852936"/>
            <a:ext cx="1656184" cy="3600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3482523" y="4509120"/>
            <a:ext cx="1656184" cy="3600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699792" y="3275463"/>
            <a:ext cx="936104" cy="441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8352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1"/>
          <p:cNvGrpSpPr>
            <a:grpSpLocks/>
          </p:cNvGrpSpPr>
          <p:nvPr/>
        </p:nvGrpSpPr>
        <p:grpSpPr bwMode="auto">
          <a:xfrm>
            <a:off x="1258888" y="1125538"/>
            <a:ext cx="6767512" cy="5422900"/>
            <a:chOff x="793" y="709"/>
            <a:chExt cx="4263" cy="3416"/>
          </a:xfrm>
        </p:grpSpPr>
        <p:pic>
          <p:nvPicPr>
            <p:cNvPr id="3175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709"/>
              <a:ext cx="4264" cy="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1757" name="Rectangle 3"/>
            <p:cNvSpPr>
              <a:spLocks noChangeArrowheads="1"/>
            </p:cNvSpPr>
            <p:nvPr/>
          </p:nvSpPr>
          <p:spPr bwMode="auto">
            <a:xfrm>
              <a:off x="793" y="1570"/>
              <a:ext cx="1723" cy="1044"/>
            </a:xfrm>
            <a:prstGeom prst="rect">
              <a:avLst/>
            </a:prstGeom>
            <a:solidFill>
              <a:srgbClr val="F4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</p:grp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8931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2400" b="1">
                <a:solidFill>
                  <a:srgbClr val="660066"/>
                </a:solidFill>
              </a:rPr>
              <a:t>Degradación de otros az</a:t>
            </a:r>
            <a:r>
              <a:rPr lang="en-US" altLang="es-AR" sz="2400" b="1">
                <a:solidFill>
                  <a:srgbClr val="660066"/>
                </a:solidFill>
                <a:latin typeface="Segoe UI" pitchFamily="34" charset="0"/>
                <a:cs typeface="Segoe UI" pitchFamily="34" charset="0"/>
              </a:rPr>
              <a:t>ú</a:t>
            </a:r>
            <a:r>
              <a:rPr lang="es-ES" altLang="es-AR" sz="2400" b="1">
                <a:solidFill>
                  <a:srgbClr val="660066"/>
                </a:solidFill>
              </a:rPr>
              <a:t>cares a través de la vía glicol</a:t>
            </a:r>
            <a:r>
              <a:rPr lang="en-US" altLang="es-AR" sz="2400" b="1">
                <a:solidFill>
                  <a:srgbClr val="660066"/>
                </a:solidFill>
                <a:cs typeface="Arial" charset="0"/>
              </a:rPr>
              <a:t>í</a:t>
            </a:r>
            <a:r>
              <a:rPr lang="es-ES" altLang="es-AR" sz="2400" b="1">
                <a:solidFill>
                  <a:srgbClr val="660066"/>
                </a:solidFill>
              </a:rPr>
              <a:t>tica </a:t>
            </a:r>
            <a:r>
              <a:rPr lang="es-ES" altLang="es-AR" sz="2400" b="1" u="sng">
                <a:solidFill>
                  <a:srgbClr val="660066"/>
                </a:solidFill>
              </a:rPr>
              <a:t>Galactosa</a:t>
            </a:r>
            <a:r>
              <a:rPr lang="es-ES" altLang="es-AR" sz="2400" b="1">
                <a:solidFill>
                  <a:srgbClr val="660066"/>
                </a:solidFill>
              </a:rPr>
              <a:t>.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763713" y="1916113"/>
            <a:ext cx="935037" cy="431800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798" name="Oval 6"/>
          <p:cNvSpPr>
            <a:spLocks noChangeArrowheads="1"/>
          </p:cNvSpPr>
          <p:nvPr/>
        </p:nvSpPr>
        <p:spPr bwMode="auto">
          <a:xfrm>
            <a:off x="2700338" y="2203450"/>
            <a:ext cx="1223962" cy="504825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799" name="Oval 7"/>
          <p:cNvSpPr>
            <a:spLocks noChangeArrowheads="1"/>
          </p:cNvSpPr>
          <p:nvPr/>
        </p:nvSpPr>
        <p:spPr bwMode="auto">
          <a:xfrm>
            <a:off x="4859338" y="2636838"/>
            <a:ext cx="1728787" cy="576262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067175" y="3357563"/>
            <a:ext cx="1225550" cy="431800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067175" y="4724400"/>
            <a:ext cx="1225550" cy="433388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867400" y="3357563"/>
            <a:ext cx="1225550" cy="433387"/>
          </a:xfrm>
          <a:prstGeom prst="rect">
            <a:avLst/>
          </a:prstGeom>
          <a:noFill/>
          <a:ln w="3816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6804025" y="2636838"/>
            <a:ext cx="1296988" cy="576262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4140200" y="1916113"/>
            <a:ext cx="1225550" cy="431800"/>
          </a:xfrm>
          <a:prstGeom prst="rect">
            <a:avLst/>
          </a:prstGeom>
          <a:noFill/>
          <a:ln w="3816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9186842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7" grpId="1" animBg="1"/>
      <p:bldP spid="33798" grpId="0" animBg="1"/>
      <p:bldP spid="33798" grpId="1" animBg="1"/>
      <p:bldP spid="33799" grpId="0" animBg="1"/>
      <p:bldP spid="33799" grpId="1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DESTINO DEL ACETIL-</a:t>
            </a:r>
            <a:r>
              <a:rPr lang="es-AR" dirty="0" err="1" smtClean="0"/>
              <a:t>CoA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9218" name="Picture 2" descr="C:\Users\ethel\Documents\2011\Figuras del Crash\Metabolismo de CH\11 Encrucijada Acetil-C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09507"/>
            <a:ext cx="4464496" cy="532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3779912" y="3861049"/>
            <a:ext cx="1368152" cy="64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rgbClr val="FFFF00"/>
              </a:solidFill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4716016" y="4509120"/>
            <a:ext cx="301939" cy="79208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Rectángulo redondeado"/>
          <p:cNvSpPr/>
          <p:nvPr/>
        </p:nvSpPr>
        <p:spPr>
          <a:xfrm>
            <a:off x="4427984" y="5373215"/>
            <a:ext cx="1188132" cy="93610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2590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619672" y="1182409"/>
            <a:ext cx="6768752" cy="5589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38152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REACCIONES DEL CICLO DE KREBS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42" name="Picture 2" descr="C:\Users\ethel\Documents\figuras feduchi\Cap. 13 Rutas centrales del metabolismo intermediario\cap13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25719"/>
            <a:ext cx="631150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940152" y="630932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mitocondria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57645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/>
          <a:p>
            <a:r>
              <a:rPr lang="es-AR" dirty="0" smtClean="0"/>
              <a:t>1. Condensación</a:t>
            </a:r>
            <a:endParaRPr lang="es-A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6336704" cy="32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3707904" y="2132856"/>
            <a:ext cx="36004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8" name="7 Conector recto de flecha"/>
          <p:cNvCxnSpPr>
            <a:stCxn id="4" idx="0"/>
          </p:cNvCxnSpPr>
          <p:nvPr/>
        </p:nvCxnSpPr>
        <p:spPr>
          <a:xfrm rot="16200000" flipH="1" flipV="1">
            <a:off x="2717794" y="1178750"/>
            <a:ext cx="216024" cy="2124236"/>
          </a:xfrm>
          <a:prstGeom prst="curvedConnector4">
            <a:avLst>
              <a:gd name="adj1" fmla="val -225859"/>
              <a:gd name="adj2" fmla="val 119770"/>
            </a:avLst>
          </a:prstGeom>
          <a:ln w="38100">
            <a:solidFill>
              <a:srgbClr val="FF0000"/>
            </a:solidFill>
            <a:headEnd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3707904" y="3717032"/>
            <a:ext cx="187220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60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2. Isomerización por deshidratación- hidratación</a:t>
            </a:r>
            <a:endParaRPr lang="es-A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216" y="1916832"/>
            <a:ext cx="5835396" cy="352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339752" y="573325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 smtClean="0"/>
              <a:t>ACONITASA</a:t>
            </a:r>
            <a:r>
              <a:rPr lang="es-AR" dirty="0" smtClean="0"/>
              <a:t>: INHIBIDA POR FLUORACETATO</a:t>
            </a:r>
          </a:p>
          <a:p>
            <a:r>
              <a:rPr lang="es-AR" dirty="0"/>
              <a:t>	</a:t>
            </a:r>
            <a:r>
              <a:rPr lang="es-AR" dirty="0" smtClean="0"/>
              <a:t>REQUIERE Fe3+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1592052" y="2420888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2555776" y="2924943"/>
            <a:ext cx="247836" cy="313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4427984" y="2891509"/>
            <a:ext cx="7116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5724128" y="2420888"/>
            <a:ext cx="216024" cy="8172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9 Elipse"/>
          <p:cNvSpPr/>
          <p:nvPr/>
        </p:nvSpPr>
        <p:spPr>
          <a:xfrm>
            <a:off x="1736068" y="4221088"/>
            <a:ext cx="216024" cy="8172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3563888" y="4574794"/>
            <a:ext cx="7116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5076056" y="4581128"/>
            <a:ext cx="4357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5799482" y="4221087"/>
            <a:ext cx="355848" cy="3532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Elipse"/>
          <p:cNvSpPr/>
          <p:nvPr/>
        </p:nvSpPr>
        <p:spPr>
          <a:xfrm>
            <a:off x="209610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51180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Elipse"/>
          <p:cNvSpPr/>
          <p:nvPr/>
        </p:nvSpPr>
        <p:spPr>
          <a:xfrm>
            <a:off x="1592052" y="3683597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Elipse"/>
          <p:cNvSpPr/>
          <p:nvPr/>
        </p:nvSpPr>
        <p:spPr>
          <a:xfrm>
            <a:off x="5511808" y="3683597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867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3.Descarboxilación oxidativa de </a:t>
            </a:r>
            <a:r>
              <a:rPr lang="es-AR" dirty="0" err="1" smtClean="0"/>
              <a:t>isocitrato</a:t>
            </a:r>
            <a:endParaRPr lang="es-A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53827"/>
            <a:ext cx="5520614" cy="179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879" y="4653136"/>
            <a:ext cx="6250110" cy="189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1979712" y="2792789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2771800" y="2767378"/>
            <a:ext cx="216024" cy="4108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4860032" y="2792789"/>
            <a:ext cx="919297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2915816" y="5121188"/>
            <a:ext cx="792088" cy="46805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7526166" y="5121188"/>
            <a:ext cx="649911" cy="46805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0" name="9 Conector recto de flecha"/>
          <p:cNvCxnSpPr>
            <a:stCxn id="9" idx="4"/>
          </p:cNvCxnSpPr>
          <p:nvPr/>
        </p:nvCxnSpPr>
        <p:spPr>
          <a:xfrm>
            <a:off x="5319681" y="3224837"/>
            <a:ext cx="260431" cy="5642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4788024" y="3789040"/>
            <a:ext cx="4355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245614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779329" y="1844824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Elipse"/>
          <p:cNvSpPr/>
          <p:nvPr/>
        </p:nvSpPr>
        <p:spPr>
          <a:xfrm>
            <a:off x="2240124" y="4653136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Elipse"/>
          <p:cNvSpPr/>
          <p:nvPr/>
        </p:nvSpPr>
        <p:spPr>
          <a:xfrm>
            <a:off x="5804678" y="46171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651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4. </a:t>
            </a:r>
            <a:r>
              <a:rPr lang="es-AR" dirty="0" err="1" smtClean="0"/>
              <a:t>Descarboxilación</a:t>
            </a:r>
            <a:r>
              <a:rPr lang="es-AR" dirty="0" smtClean="0"/>
              <a:t> oxidativa de </a:t>
            </a:r>
            <a:br>
              <a:rPr lang="es-AR" dirty="0" smtClean="0"/>
            </a:br>
            <a:r>
              <a:rPr lang="es-AR" dirty="0" smtClean="0"/>
              <a:t>alfa-</a:t>
            </a:r>
            <a:r>
              <a:rPr lang="es-AR" dirty="0" err="1" smtClean="0"/>
              <a:t>cetoglutarato</a:t>
            </a:r>
            <a:endParaRPr lang="es-A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99" y="1771074"/>
            <a:ext cx="7056784" cy="247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475656" y="4953942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i="1" dirty="0" smtClean="0"/>
              <a:t>Alfa </a:t>
            </a:r>
            <a:r>
              <a:rPr lang="es-AR" b="1" i="1" dirty="0" err="1" smtClean="0"/>
              <a:t>cetoglutarato</a:t>
            </a:r>
            <a:r>
              <a:rPr lang="es-AR" b="1" i="1" dirty="0" smtClean="0"/>
              <a:t> deshidrogenasa</a:t>
            </a:r>
            <a:r>
              <a:rPr lang="es-AR" b="1" dirty="0" smtClean="0"/>
              <a:t>: </a:t>
            </a:r>
            <a:r>
              <a:rPr lang="es-AR" dirty="0" smtClean="0"/>
              <a:t>enzima semejante a la </a:t>
            </a:r>
            <a:r>
              <a:rPr lang="es-AR" dirty="0" err="1" smtClean="0"/>
              <a:t>Piruvato</a:t>
            </a:r>
            <a:r>
              <a:rPr lang="es-AR" dirty="0" smtClean="0"/>
              <a:t> deshidrogenasa.</a:t>
            </a:r>
          </a:p>
          <a:p>
            <a:r>
              <a:rPr lang="es-AR" dirty="0" smtClean="0"/>
              <a:t>INHIBIDA POR ARSENITO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2074460" y="2888940"/>
            <a:ext cx="841356" cy="50405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5076056" y="2132856"/>
            <a:ext cx="720080" cy="50405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4923197" y="3067433"/>
            <a:ext cx="1016955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9" name="8 Conector recto de flecha"/>
          <p:cNvCxnSpPr>
            <a:stCxn id="6" idx="4"/>
          </p:cNvCxnSpPr>
          <p:nvPr/>
        </p:nvCxnSpPr>
        <p:spPr>
          <a:xfrm>
            <a:off x="5431675" y="3499481"/>
            <a:ext cx="0" cy="76225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3709726" y="426173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 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6444208" y="2888940"/>
            <a:ext cx="504056" cy="6105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1331640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5940152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4324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5. Formación de </a:t>
            </a:r>
            <a:r>
              <a:rPr lang="es-AR" dirty="0" err="1" smtClean="0"/>
              <a:t>succinato</a:t>
            </a:r>
            <a:r>
              <a:rPr lang="es-AR" dirty="0" smtClean="0"/>
              <a:t>: fosforilación a nivel de sustrato</a:t>
            </a:r>
            <a:endParaRPr lang="es-A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21" y="1844824"/>
            <a:ext cx="6926677" cy="239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661248"/>
            <a:ext cx="388843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339752" y="6114201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NUCLEÓSIDO DIFOSFATO QUINASA</a:t>
            </a:r>
            <a:endParaRPr lang="es-AR" sz="14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4 Elipse"/>
          <p:cNvSpPr/>
          <p:nvPr/>
        </p:nvSpPr>
        <p:spPr>
          <a:xfrm>
            <a:off x="2123728" y="2996952"/>
            <a:ext cx="504056" cy="4749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7" name="6 Conector recto"/>
          <p:cNvCxnSpPr/>
          <p:nvPr/>
        </p:nvCxnSpPr>
        <p:spPr>
          <a:xfrm>
            <a:off x="3779912" y="3284984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283968" y="2996952"/>
            <a:ext cx="2880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Rectángulo"/>
          <p:cNvSpPr/>
          <p:nvPr/>
        </p:nvSpPr>
        <p:spPr>
          <a:xfrm>
            <a:off x="4716016" y="2996952"/>
            <a:ext cx="648072" cy="474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recto de flecha"/>
          <p:cNvCxnSpPr>
            <a:stCxn id="11" idx="2"/>
          </p:cNvCxnSpPr>
          <p:nvPr/>
        </p:nvCxnSpPr>
        <p:spPr>
          <a:xfrm flipH="1">
            <a:off x="2123728" y="3471926"/>
            <a:ext cx="2916324" cy="218932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4716016" y="5619601"/>
            <a:ext cx="648072" cy="474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1763688" y="1916832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Elipse"/>
          <p:cNvSpPr/>
          <p:nvPr/>
        </p:nvSpPr>
        <p:spPr>
          <a:xfrm>
            <a:off x="5408476" y="2132856"/>
            <a:ext cx="1683804" cy="50405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773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6. </a:t>
            </a:r>
            <a:r>
              <a:rPr lang="es-AR" dirty="0" err="1" smtClean="0"/>
              <a:t>Deshidrogenación</a:t>
            </a:r>
            <a:r>
              <a:rPr lang="es-AR" dirty="0" smtClean="0"/>
              <a:t> de </a:t>
            </a:r>
            <a:r>
              <a:rPr lang="es-AR" dirty="0" err="1" smtClean="0"/>
              <a:t>succinato</a:t>
            </a:r>
            <a:endParaRPr lang="es-A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45" y="2068613"/>
            <a:ext cx="7237871" cy="222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771800" y="501317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Enzima unida a la membrana mitocondrial interna.</a:t>
            </a:r>
          </a:p>
          <a:p>
            <a:r>
              <a:rPr lang="es-AR" dirty="0" smtClean="0"/>
              <a:t>INHIBIDA POR MALONATO</a:t>
            </a:r>
            <a:endParaRPr lang="es-AR" dirty="0"/>
          </a:p>
        </p:txBody>
      </p:sp>
      <p:sp>
        <p:nvSpPr>
          <p:cNvPr id="5" name="4 Elipse"/>
          <p:cNvSpPr/>
          <p:nvPr/>
        </p:nvSpPr>
        <p:spPr>
          <a:xfrm>
            <a:off x="1835696" y="2627629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1835696" y="3212976"/>
            <a:ext cx="21602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4463988" y="3429000"/>
            <a:ext cx="90010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6653336" y="2276872"/>
            <a:ext cx="366936" cy="123986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4806026" y="3789040"/>
            <a:ext cx="0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3161020" y="42930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2ATP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1403648" y="2420887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6084168" y="2318034"/>
            <a:ext cx="2059052" cy="60691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3854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s-AR" dirty="0" smtClean="0"/>
              <a:t>7. Hidratación de </a:t>
            </a:r>
            <a:r>
              <a:rPr lang="es-AR" dirty="0" err="1" smtClean="0"/>
              <a:t>fumarato</a:t>
            </a:r>
            <a:endParaRPr lang="es-AR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79762"/>
            <a:ext cx="6678144" cy="167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3923928" y="3861048"/>
            <a:ext cx="648072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Elipse"/>
          <p:cNvSpPr/>
          <p:nvPr/>
        </p:nvSpPr>
        <p:spPr>
          <a:xfrm>
            <a:off x="5220072" y="2996952"/>
            <a:ext cx="504056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6264188" y="3572075"/>
            <a:ext cx="252028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2339752" y="2987667"/>
            <a:ext cx="1584176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lipse"/>
          <p:cNvSpPr/>
          <p:nvPr/>
        </p:nvSpPr>
        <p:spPr>
          <a:xfrm>
            <a:off x="5868144" y="2987668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0459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8. Oxidación de malato</a:t>
            </a:r>
            <a:endParaRPr lang="es-A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007" y="1887005"/>
            <a:ext cx="7151897" cy="186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4572000" y="3014795"/>
            <a:ext cx="1728192" cy="55822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4680012" y="3131676"/>
            <a:ext cx="15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NADH + H+</a:t>
            </a:r>
            <a:endParaRPr lang="es-AR" dirty="0"/>
          </a:p>
        </p:txBody>
      </p:sp>
      <p:sp>
        <p:nvSpPr>
          <p:cNvPr id="6" name="5 Elipse"/>
          <p:cNvSpPr/>
          <p:nvPr/>
        </p:nvSpPr>
        <p:spPr>
          <a:xfrm>
            <a:off x="6314492" y="2060848"/>
            <a:ext cx="1785900" cy="57606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8" name="7 Conector recto de flecha"/>
          <p:cNvCxnSpPr>
            <a:stCxn id="6" idx="7"/>
          </p:cNvCxnSpPr>
          <p:nvPr/>
        </p:nvCxnSpPr>
        <p:spPr>
          <a:xfrm flipH="1" flipV="1">
            <a:off x="7812360" y="1628800"/>
            <a:ext cx="26493" cy="516411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6588224" y="105273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Provenientes del acetil </a:t>
            </a:r>
            <a:r>
              <a:rPr lang="es-AR" dirty="0" err="1" smtClean="0"/>
              <a:t>CoA</a:t>
            </a:r>
            <a:endParaRPr lang="es-AR" dirty="0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5076056" y="3573016"/>
            <a:ext cx="0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4535996" y="4437112"/>
            <a:ext cx="248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Cadena de transporte electrónico: </a:t>
            </a:r>
            <a:r>
              <a:rPr lang="es-AR" dirty="0" smtClean="0">
                <a:solidFill>
                  <a:srgbClr val="FF0000"/>
                </a:solidFill>
              </a:rPr>
              <a:t>3 ATP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2051720" y="2060848"/>
            <a:ext cx="1872208" cy="56678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459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0" y="14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" altLang="es-AR"/>
          </a:p>
        </p:txBody>
      </p:sp>
      <p:graphicFrame>
        <p:nvGraphicFramePr>
          <p:cNvPr id="32771" name="Object 4"/>
          <p:cNvGraphicFramePr>
            <a:graphicFrameLocks noChangeAspect="1"/>
          </p:cNvGraphicFramePr>
          <p:nvPr/>
        </p:nvGraphicFramePr>
        <p:xfrm>
          <a:off x="1951038" y="14288"/>
          <a:ext cx="5934075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3" imgW="6739920" imgH="8530200" progId="CorelDraw.Graphic.10">
                  <p:embed/>
                </p:oleObj>
              </mc:Choice>
              <mc:Fallback>
                <p:oleObj r:id="rId3" imgW="6739920" imgH="8530200" progId="CorelDraw.Graphic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038" y="14288"/>
                        <a:ext cx="5934075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1908175" y="3500438"/>
            <a:ext cx="4464050" cy="3357562"/>
          </a:xfrm>
          <a:prstGeom prst="rect">
            <a:avLst/>
          </a:prstGeom>
          <a:noFill/>
          <a:ln w="444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altLang="es-AR"/>
          </a:p>
        </p:txBody>
      </p:sp>
      <p:sp>
        <p:nvSpPr>
          <p:cNvPr id="92167" name="Oval 7"/>
          <p:cNvSpPr>
            <a:spLocks noChangeArrowheads="1"/>
          </p:cNvSpPr>
          <p:nvPr/>
        </p:nvSpPr>
        <p:spPr bwMode="auto">
          <a:xfrm rot="2743466">
            <a:off x="4771231" y="-461168"/>
            <a:ext cx="2416175" cy="4462462"/>
          </a:xfrm>
          <a:prstGeom prst="ellips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altLang="es-AR"/>
          </a:p>
        </p:txBody>
      </p:sp>
      <p:sp>
        <p:nvSpPr>
          <p:cNvPr id="32774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34559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2000" b="1">
                <a:solidFill>
                  <a:srgbClr val="660066"/>
                </a:solidFill>
              </a:rPr>
              <a:t>Degradación de otros az</a:t>
            </a:r>
            <a:r>
              <a:rPr lang="en-US" altLang="es-AR" sz="2000" b="1">
                <a:solidFill>
                  <a:srgbClr val="660066"/>
                </a:solidFill>
                <a:latin typeface="Times New Roman" pitchFamily="18" charset="0"/>
              </a:rPr>
              <a:t>ú</a:t>
            </a:r>
            <a:r>
              <a:rPr lang="es-ES" altLang="es-AR" sz="2000" b="1">
                <a:solidFill>
                  <a:srgbClr val="660066"/>
                </a:solidFill>
              </a:rPr>
              <a:t>cares a través de la vía glicol</a:t>
            </a:r>
            <a:r>
              <a:rPr lang="en-US" altLang="es-AR" sz="2000" b="1">
                <a:solidFill>
                  <a:srgbClr val="660066"/>
                </a:solidFill>
                <a:cs typeface="Arial" charset="0"/>
              </a:rPr>
              <a:t>í</a:t>
            </a:r>
            <a:r>
              <a:rPr lang="es-ES" altLang="es-AR" sz="2000" b="1">
                <a:solidFill>
                  <a:srgbClr val="660066"/>
                </a:solidFill>
              </a:rPr>
              <a:t>tica. </a:t>
            </a:r>
            <a:r>
              <a:rPr lang="es-ES" altLang="es-AR" sz="2000" b="1">
                <a:solidFill>
                  <a:srgbClr val="FF0000"/>
                </a:solidFill>
              </a:rPr>
              <a:t>Fructosa</a:t>
            </a:r>
            <a:r>
              <a:rPr lang="es-ES" altLang="es-AR" sz="2000" b="1">
                <a:solidFill>
                  <a:srgbClr val="660066"/>
                </a:solidFill>
              </a:rPr>
              <a:t>, </a:t>
            </a:r>
            <a:r>
              <a:rPr lang="es-ES" altLang="es-AR" sz="2000" b="1">
                <a:solidFill>
                  <a:srgbClr val="0000FF"/>
                </a:solidFill>
              </a:rPr>
              <a:t>Galactosa</a:t>
            </a:r>
            <a:r>
              <a:rPr lang="es-ES" altLang="es-AR" sz="2000" b="1">
                <a:solidFill>
                  <a:srgbClr val="660066"/>
                </a:solidFill>
              </a:rPr>
              <a:t> y </a:t>
            </a:r>
            <a:r>
              <a:rPr lang="es-ES" altLang="es-AR" sz="2000" b="1">
                <a:solidFill>
                  <a:srgbClr val="00CC99"/>
                </a:solidFill>
              </a:rPr>
              <a:t>Manosa</a:t>
            </a:r>
          </a:p>
        </p:txBody>
      </p:sp>
      <p:sp>
        <p:nvSpPr>
          <p:cNvPr id="92169" name="Oval 9"/>
          <p:cNvSpPr>
            <a:spLocks noChangeArrowheads="1"/>
          </p:cNvSpPr>
          <p:nvPr/>
        </p:nvSpPr>
        <p:spPr bwMode="auto">
          <a:xfrm rot="4015891">
            <a:off x="5334794" y="1397794"/>
            <a:ext cx="2155825" cy="4516437"/>
          </a:xfrm>
          <a:prstGeom prst="ellipse">
            <a:avLst/>
          </a:prstGeom>
          <a:noFill/>
          <a:ln w="44450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283472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 animBg="1"/>
      <p:bldP spid="92166" grpId="1" animBg="1"/>
      <p:bldP spid="92167" grpId="0" animBg="1"/>
      <p:bldP spid="92167" grpId="1" animBg="1"/>
      <p:bldP spid="9216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REGULACIÓN</a:t>
            </a:r>
            <a:endParaRPr lang="es-AR" dirty="0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4820" y="1268760"/>
            <a:ext cx="5173251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476623" y="116074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CuadroTexto"/>
          <p:cNvSpPr txBox="1"/>
          <p:nvPr/>
        </p:nvSpPr>
        <p:spPr>
          <a:xfrm>
            <a:off x="5868144" y="5157192"/>
            <a:ext cx="3275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Mecanismos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Disponibilidad de sustratos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Inhibición por productos acumulados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err="1" smtClean="0"/>
              <a:t>Retroinhibición</a:t>
            </a:r>
            <a:r>
              <a:rPr lang="es-AR" dirty="0" smtClean="0"/>
              <a:t> </a:t>
            </a:r>
            <a:r>
              <a:rPr lang="es-AR" dirty="0" err="1" smtClean="0"/>
              <a:t>alostérica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29550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BALANCE ENERGÉTICO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482" name="Picture 2" descr="C:\Users\ethel\Documents\2011\Figuras del Crash\Metabolismo de CH\14 CK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68358"/>
            <a:ext cx="7309749" cy="544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187500" y="2658398"/>
            <a:ext cx="648196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6" name="5 Conector curvado"/>
          <p:cNvCxnSpPr>
            <a:endCxn id="4" idx="0"/>
          </p:cNvCxnSpPr>
          <p:nvPr/>
        </p:nvCxnSpPr>
        <p:spPr>
          <a:xfrm rot="10800000" flipV="1">
            <a:off x="1511598" y="2420888"/>
            <a:ext cx="467990" cy="237510"/>
          </a:xfrm>
          <a:prstGeom prst="curvedConnector2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7812359" y="5301208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9" name="8 Conector curvado"/>
          <p:cNvCxnSpPr/>
          <p:nvPr/>
        </p:nvCxnSpPr>
        <p:spPr>
          <a:xfrm rot="16200000" flipH="1">
            <a:off x="8037587" y="4950370"/>
            <a:ext cx="504057" cy="197617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8009975" y="6309320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FF0000"/>
                </a:solidFill>
              </a:rPr>
              <a:t>3ATP</a:t>
            </a:r>
            <a:endParaRPr lang="es-AR" sz="1600" dirty="0">
              <a:solidFill>
                <a:srgbClr val="FF000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511598" y="5470485"/>
            <a:ext cx="75689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600" dirty="0">
                <a:solidFill>
                  <a:srgbClr val="FF0000"/>
                </a:solidFill>
              </a:rPr>
              <a:t>2</a:t>
            </a:r>
            <a:r>
              <a:rPr lang="es-AR" sz="1600" dirty="0" smtClean="0">
                <a:solidFill>
                  <a:srgbClr val="FF0000"/>
                </a:solidFill>
              </a:rPr>
              <a:t>ATP</a:t>
            </a:r>
            <a:endParaRPr lang="es-AR" sz="1600" dirty="0">
              <a:solidFill>
                <a:srgbClr val="FF0000"/>
              </a:solidFill>
            </a:endParaRPr>
          </a:p>
        </p:txBody>
      </p:sp>
      <p:cxnSp>
        <p:nvCxnSpPr>
          <p:cNvPr id="13" name="12 Conector curvado"/>
          <p:cNvCxnSpPr/>
          <p:nvPr/>
        </p:nvCxnSpPr>
        <p:spPr>
          <a:xfrm rot="5400000">
            <a:off x="1417974" y="5142866"/>
            <a:ext cx="529317" cy="125920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curvado"/>
          <p:cNvCxnSpPr>
            <a:endCxn id="11" idx="1"/>
          </p:cNvCxnSpPr>
          <p:nvPr/>
        </p:nvCxnSpPr>
        <p:spPr>
          <a:xfrm>
            <a:off x="7812359" y="6478597"/>
            <a:ext cx="197616" cy="12700"/>
          </a:xfrm>
          <a:prstGeom prst="curvedConnector3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3059832" y="6165304"/>
            <a:ext cx="360040" cy="2286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CuadroTexto"/>
          <p:cNvSpPr txBox="1"/>
          <p:nvPr/>
        </p:nvSpPr>
        <p:spPr>
          <a:xfrm>
            <a:off x="7641543" y="3212976"/>
            <a:ext cx="1098528" cy="70788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TOTAL: 12 ATP</a:t>
            </a:r>
            <a:endParaRPr lang="es-AR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9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FUNCIÓN ANFIBÓLICA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2530" name="Picture 2" descr="C:\Users\ethel\Documents\2011\Figuras del Crash\Metabolismo de CH\17 CK funcion anabolic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49" y="1294094"/>
            <a:ext cx="6749927" cy="52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5724128" y="2780928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Rectángulo"/>
          <p:cNvSpPr/>
          <p:nvPr/>
        </p:nvSpPr>
        <p:spPr>
          <a:xfrm>
            <a:off x="6300192" y="2276872"/>
            <a:ext cx="1656184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1" name="10 Conector recto de flecha"/>
          <p:cNvCxnSpPr/>
          <p:nvPr/>
        </p:nvCxnSpPr>
        <p:spPr>
          <a:xfrm>
            <a:off x="6084168" y="4869160"/>
            <a:ext cx="2880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>
            <a:off x="3923928" y="5013176"/>
            <a:ext cx="0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>
            <a:off x="2195736" y="3284984"/>
            <a:ext cx="7920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flipH="1">
            <a:off x="2951820" y="2780928"/>
            <a:ext cx="32403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/>
        </p:nvSpPr>
        <p:spPr>
          <a:xfrm>
            <a:off x="1187624" y="3140968"/>
            <a:ext cx="925314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 flipV="1">
            <a:off x="1331640" y="2348880"/>
            <a:ext cx="783704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3491880" y="5301208"/>
            <a:ext cx="864096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5" name="24 Rectángulo"/>
          <p:cNvSpPr/>
          <p:nvPr/>
        </p:nvSpPr>
        <p:spPr>
          <a:xfrm>
            <a:off x="6372200" y="5229200"/>
            <a:ext cx="864096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6" name="25 Conector recto de flecha"/>
          <p:cNvCxnSpPr/>
          <p:nvPr/>
        </p:nvCxnSpPr>
        <p:spPr>
          <a:xfrm>
            <a:off x="1733079" y="6165304"/>
            <a:ext cx="24663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/>
          <p:nvPr/>
        </p:nvCxnSpPr>
        <p:spPr>
          <a:xfrm>
            <a:off x="2411760" y="1772816"/>
            <a:ext cx="972108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rot="16200000" flipH="1">
            <a:off x="4067944" y="1916832"/>
            <a:ext cx="432048" cy="144016"/>
          </a:xfrm>
          <a:prstGeom prst="curvedConnector3">
            <a:avLst>
              <a:gd name="adj1" fmla="val 5776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3" name="22532 Conector recto de flecha"/>
          <p:cNvCxnSpPr/>
          <p:nvPr/>
        </p:nvCxnSpPr>
        <p:spPr>
          <a:xfrm>
            <a:off x="4499992" y="2420888"/>
            <a:ext cx="792088" cy="216024"/>
          </a:xfrm>
          <a:prstGeom prst="curvedConnector3">
            <a:avLst>
              <a:gd name="adj1" fmla="val 20709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22535 Elipse"/>
          <p:cNvSpPr/>
          <p:nvPr/>
        </p:nvSpPr>
        <p:spPr>
          <a:xfrm>
            <a:off x="3059832" y="2528900"/>
            <a:ext cx="3024336" cy="252028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2538" name="22537 Conector recto de flecha"/>
          <p:cNvCxnSpPr/>
          <p:nvPr/>
        </p:nvCxnSpPr>
        <p:spPr>
          <a:xfrm rot="10800000" flipV="1">
            <a:off x="4645386" y="1700809"/>
            <a:ext cx="1779857" cy="419348"/>
          </a:xfrm>
          <a:prstGeom prst="curvedConnector3">
            <a:avLst>
              <a:gd name="adj1" fmla="val 99075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8" name="22547 CuadroTexto"/>
          <p:cNvSpPr txBox="1"/>
          <p:nvPr/>
        </p:nvSpPr>
        <p:spPr>
          <a:xfrm>
            <a:off x="4716016" y="1294094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800" dirty="0" smtClean="0">
                <a:latin typeface="Calibri" panose="020F0502020204030204" pitchFamily="34" charset="0"/>
              </a:rPr>
              <a:t>ACIDOS GRASOS</a:t>
            </a:r>
            <a:endParaRPr lang="es-AR" sz="800" dirty="0">
              <a:latin typeface="Calibri" panose="020F0502020204030204" pitchFamily="34" charset="0"/>
            </a:endParaRPr>
          </a:p>
        </p:txBody>
      </p:sp>
      <p:cxnSp>
        <p:nvCxnSpPr>
          <p:cNvPr id="22550" name="22549 Conector recto de flecha"/>
          <p:cNvCxnSpPr>
            <a:stCxn id="22548" idx="1"/>
          </p:cNvCxnSpPr>
          <p:nvPr/>
        </p:nvCxnSpPr>
        <p:spPr>
          <a:xfrm flipH="1">
            <a:off x="4499992" y="1463371"/>
            <a:ext cx="216024" cy="656786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2" name="22551 Conector recto de flecha"/>
          <p:cNvCxnSpPr/>
          <p:nvPr/>
        </p:nvCxnSpPr>
        <p:spPr>
          <a:xfrm flipH="1">
            <a:off x="5940152" y="4725144"/>
            <a:ext cx="360040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5" name="22554 Conector recto de flecha"/>
          <p:cNvCxnSpPr/>
          <p:nvPr/>
        </p:nvCxnSpPr>
        <p:spPr>
          <a:xfrm flipV="1">
            <a:off x="3203848" y="5049180"/>
            <a:ext cx="432048" cy="18002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7" name="22556 Conector recto de flecha"/>
          <p:cNvCxnSpPr/>
          <p:nvPr/>
        </p:nvCxnSpPr>
        <p:spPr>
          <a:xfrm>
            <a:off x="2411760" y="4941168"/>
            <a:ext cx="1224136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9" name="22558 Conector recto de flecha"/>
          <p:cNvCxnSpPr/>
          <p:nvPr/>
        </p:nvCxnSpPr>
        <p:spPr>
          <a:xfrm>
            <a:off x="3059832" y="2924944"/>
            <a:ext cx="288032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62" name="22561 Conector recto de flecha"/>
          <p:cNvCxnSpPr/>
          <p:nvPr/>
        </p:nvCxnSpPr>
        <p:spPr>
          <a:xfrm>
            <a:off x="1650281" y="6381328"/>
            <a:ext cx="329431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63" name="22562 CuadroTexto"/>
          <p:cNvSpPr txBox="1"/>
          <p:nvPr/>
        </p:nvSpPr>
        <p:spPr>
          <a:xfrm>
            <a:off x="1902309" y="6321474"/>
            <a:ext cx="20990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900" dirty="0" smtClean="0"/>
              <a:t>REACCIONES CATABÓLICAS</a:t>
            </a:r>
            <a:endParaRPr lang="es-AR" sz="900" dirty="0"/>
          </a:p>
        </p:txBody>
      </p:sp>
      <p:sp>
        <p:nvSpPr>
          <p:cNvPr id="22565" name="22564 Elipse"/>
          <p:cNvSpPr/>
          <p:nvPr/>
        </p:nvSpPr>
        <p:spPr>
          <a:xfrm>
            <a:off x="3383868" y="2636912"/>
            <a:ext cx="828092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255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REACCIONES ANAPLERÓTICAS</a:t>
            </a:r>
            <a:endParaRPr lang="es-AR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2325596"/>
            <a:ext cx="4968552" cy="205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331640" y="170080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 smtClean="0"/>
              <a:t>La principal reacción </a:t>
            </a:r>
            <a:r>
              <a:rPr lang="es-AR" dirty="0" err="1" smtClean="0"/>
              <a:t>anaplerótica</a:t>
            </a:r>
            <a:r>
              <a:rPr lang="es-AR" dirty="0" smtClean="0"/>
              <a:t> es la obtención de </a:t>
            </a:r>
            <a:r>
              <a:rPr lang="es-AR" dirty="0" err="1" smtClean="0"/>
              <a:t>oxaloacetato</a:t>
            </a:r>
            <a:r>
              <a:rPr lang="es-AR" dirty="0" smtClean="0"/>
              <a:t> desde </a:t>
            </a:r>
            <a:r>
              <a:rPr lang="es-AR" dirty="0" err="1" smtClean="0"/>
              <a:t>piruvato</a:t>
            </a:r>
            <a:r>
              <a:rPr lang="es-AR" dirty="0" smtClean="0"/>
              <a:t> por la </a:t>
            </a:r>
            <a:r>
              <a:rPr lang="es-AR" u="sng" dirty="0" smtClean="0"/>
              <a:t>PIRUVATO CARBOXILASA</a:t>
            </a:r>
            <a:r>
              <a:rPr lang="es-AR" dirty="0" smtClean="0">
                <a:latin typeface="Calibri" panose="020F0502020204030204" pitchFamily="34" charset="0"/>
              </a:rPr>
              <a:t>.</a:t>
            </a:r>
            <a:r>
              <a:rPr lang="es-ES" altLang="es-AR" i="1" dirty="0" smtClean="0">
                <a:latin typeface="Calibri" panose="020F0502020204030204" pitchFamily="34" charset="0"/>
              </a:rPr>
              <a:t> (Hígado y Riñón)</a:t>
            </a:r>
            <a:endParaRPr lang="es-AR" dirty="0">
              <a:latin typeface="Calibri" panose="020F050202020403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707904" y="371703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b="1" dirty="0" smtClean="0">
                <a:solidFill>
                  <a:srgbClr val="FF0000"/>
                </a:solidFill>
              </a:rPr>
              <a:t>(+) </a:t>
            </a:r>
          </a:p>
          <a:p>
            <a:pPr algn="ctr"/>
            <a:r>
              <a:rPr lang="es-AR" sz="1600" b="1" dirty="0" smtClean="0">
                <a:solidFill>
                  <a:srgbClr val="FF0000"/>
                </a:solidFill>
              </a:rPr>
              <a:t>Acetil </a:t>
            </a:r>
            <a:r>
              <a:rPr lang="es-AR" sz="1600" b="1" dirty="0" err="1" smtClean="0">
                <a:solidFill>
                  <a:srgbClr val="FF0000"/>
                </a:solidFill>
              </a:rPr>
              <a:t>CoA</a:t>
            </a:r>
            <a:endParaRPr lang="es-AR" sz="1600" b="1" dirty="0">
              <a:solidFill>
                <a:srgbClr val="FF00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396037" y="4941168"/>
            <a:ext cx="7254552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s-AR" altLang="es-AR" u="sng" dirty="0" smtClean="0">
                <a:latin typeface="Calibri" panose="020F0502020204030204" pitchFamily="34" charset="0"/>
              </a:rPr>
              <a:t>PEP CARBOXIQUINASA</a:t>
            </a:r>
            <a:r>
              <a:rPr lang="es-AR" altLang="es-AR" i="1" u="sng" dirty="0" smtClean="0">
                <a:latin typeface="Calibri" panose="020F0502020204030204" pitchFamily="34" charset="0"/>
              </a:rPr>
              <a:t> </a:t>
            </a:r>
            <a:r>
              <a:rPr lang="es-AR" altLang="es-AR" i="1" dirty="0" smtClean="0">
                <a:latin typeface="Calibri" panose="020F0502020204030204" pitchFamily="34" charset="0"/>
              </a:rPr>
              <a:t>(Músculo esquelético y cardíaco).</a:t>
            </a:r>
          </a:p>
          <a:p>
            <a:pPr>
              <a:spcBef>
                <a:spcPts val="500"/>
              </a:spcBef>
              <a:buClr>
                <a:srgbClr val="333399"/>
              </a:buClr>
            </a:pPr>
            <a:r>
              <a:rPr lang="es-ES" altLang="es-AR" dirty="0" err="1" smtClean="0">
                <a:latin typeface="Calibri" panose="020F0502020204030204" pitchFamily="34" charset="0"/>
              </a:rPr>
              <a:t>Fosfoenolpiruvato</a:t>
            </a:r>
            <a:r>
              <a:rPr lang="es-ES" altLang="es-AR" dirty="0" smtClean="0">
                <a:latin typeface="Calibri" panose="020F0502020204030204" pitchFamily="34" charset="0"/>
              </a:rPr>
              <a:t> + CO</a:t>
            </a:r>
            <a:r>
              <a:rPr lang="es-ES" altLang="es-AR" baseline="-25000" dirty="0" smtClean="0">
                <a:latin typeface="Calibri" panose="020F0502020204030204" pitchFamily="34" charset="0"/>
              </a:rPr>
              <a:t>2</a:t>
            </a:r>
            <a:r>
              <a:rPr lang="es-ES" altLang="es-AR" dirty="0" smtClean="0">
                <a:latin typeface="Calibri" panose="020F0502020204030204" pitchFamily="34" charset="0"/>
              </a:rPr>
              <a:t> + GDP              </a:t>
            </a:r>
            <a:r>
              <a:rPr lang="es-ES" altLang="es-AR" dirty="0" err="1" smtClean="0">
                <a:latin typeface="Calibri" panose="020F0502020204030204" pitchFamily="34" charset="0"/>
              </a:rPr>
              <a:t>oxalacetato</a:t>
            </a:r>
            <a:r>
              <a:rPr lang="es-ES" altLang="es-AR" dirty="0" smtClean="0">
                <a:latin typeface="Calibri" panose="020F0502020204030204" pitchFamily="34" charset="0"/>
              </a:rPr>
              <a:t>  + GTP</a:t>
            </a:r>
          </a:p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s-ES" altLang="es-AR" u="sng" dirty="0" smtClean="0">
                <a:latin typeface="Calibri" panose="020F0502020204030204" pitchFamily="34" charset="0"/>
              </a:rPr>
              <a:t>ENZIMA MALICA</a:t>
            </a:r>
          </a:p>
          <a:p>
            <a:pPr>
              <a:spcBef>
                <a:spcPts val="500"/>
              </a:spcBef>
              <a:buClr>
                <a:srgbClr val="333399"/>
              </a:buClr>
            </a:pPr>
            <a:r>
              <a:rPr lang="es-ES" altLang="es-AR" dirty="0" err="1" smtClean="0">
                <a:latin typeface="Calibri" panose="020F0502020204030204" pitchFamily="34" charset="0"/>
              </a:rPr>
              <a:t>Piruvato</a:t>
            </a:r>
            <a:r>
              <a:rPr lang="es-ES" altLang="es-AR" dirty="0" smtClean="0">
                <a:latin typeface="Calibri" panose="020F0502020204030204" pitchFamily="34" charset="0"/>
              </a:rPr>
              <a:t> + HCO</a:t>
            </a:r>
            <a:r>
              <a:rPr lang="es-ES" altLang="es-AR" baseline="-30000" dirty="0" smtClean="0">
                <a:latin typeface="Calibri" panose="020F0502020204030204" pitchFamily="34" charset="0"/>
              </a:rPr>
              <a:t>3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-   </a:t>
            </a:r>
            <a:r>
              <a:rPr lang="es-ES" altLang="es-AR" dirty="0" smtClean="0">
                <a:latin typeface="Calibri" panose="020F0502020204030204" pitchFamily="34" charset="0"/>
              </a:rPr>
              <a:t>+ NADPH  + H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+                  </a:t>
            </a:r>
            <a:r>
              <a:rPr lang="es-ES" altLang="es-AR" dirty="0" smtClean="0">
                <a:latin typeface="Calibri" panose="020F0502020204030204" pitchFamily="34" charset="0"/>
              </a:rPr>
              <a:t>L-malato + NADP</a:t>
            </a:r>
            <a:r>
              <a:rPr lang="es-ES" altLang="es-AR" baseline="30000" dirty="0" smtClean="0">
                <a:latin typeface="Calibri" panose="020F0502020204030204" pitchFamily="34" charset="0"/>
              </a:rPr>
              <a:t>+ </a:t>
            </a:r>
            <a:r>
              <a:rPr lang="es-ES" altLang="es-AR" dirty="0" smtClean="0">
                <a:latin typeface="Calibri" panose="020F0502020204030204" pitchFamily="34" charset="0"/>
              </a:rPr>
              <a:t>+ H</a:t>
            </a:r>
            <a:r>
              <a:rPr lang="es-ES" altLang="es-AR" baseline="-30000" dirty="0" smtClean="0">
                <a:latin typeface="Calibri" panose="020F0502020204030204" pitchFamily="34" charset="0"/>
              </a:rPr>
              <a:t>2</a:t>
            </a:r>
            <a:r>
              <a:rPr lang="es-ES" altLang="es-AR" dirty="0" smtClean="0">
                <a:latin typeface="Calibri" panose="020F0502020204030204" pitchFamily="34" charset="0"/>
              </a:rPr>
              <a:t>O</a:t>
            </a:r>
          </a:p>
          <a:p>
            <a:pPr>
              <a:spcBef>
                <a:spcPts val="500"/>
              </a:spcBef>
              <a:buClr>
                <a:srgbClr val="333399"/>
              </a:buClr>
              <a:buFont typeface="Arial" charset="0"/>
              <a:buChar char="•"/>
            </a:pPr>
            <a:endParaRPr lang="es-AR" altLang="es-AR" i="1" dirty="0">
              <a:latin typeface="Calibri" panose="020F0502020204030204" pitchFamily="34" charset="0"/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4427984" y="551723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>
            <a:off x="4427984" y="558924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4572000" y="6093296"/>
            <a:ext cx="4513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>
            <a:off x="4499992" y="6165304"/>
            <a:ext cx="4513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4211960" y="3501008"/>
            <a:ext cx="46805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25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es-AR" dirty="0" smtClean="0"/>
              <a:t>COMPARTIMENTALIZACIÓN</a:t>
            </a:r>
            <a:endParaRPr lang="es-AR" dirty="0"/>
          </a:p>
        </p:txBody>
      </p:sp>
      <p:sp>
        <p:nvSpPr>
          <p:cNvPr id="5" name="4 CuadroTexto"/>
          <p:cNvSpPr txBox="1"/>
          <p:nvPr/>
        </p:nvSpPr>
        <p:spPr>
          <a:xfrm>
            <a:off x="1259632" y="1628800"/>
            <a:ext cx="2664296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/>
              <a:t>CICLO DE KREBS: INTRAMITOCONDRIAL</a:t>
            </a:r>
            <a:endParaRPr lang="es-AR" dirty="0"/>
          </a:p>
        </p:txBody>
      </p:sp>
      <p:sp>
        <p:nvSpPr>
          <p:cNvPr id="6" name="5 CuadroTexto"/>
          <p:cNvSpPr txBox="1"/>
          <p:nvPr/>
        </p:nvSpPr>
        <p:spPr>
          <a:xfrm>
            <a:off x="1259632" y="2924944"/>
            <a:ext cx="2520280" cy="23083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/>
              <a:t>TODO INTERCAMBIO CON EL CITOSOL REQUIERE DE LA EXISTENCIA DE TRANSPORTADORES EN LA MEMBRANA INTERNA DE LA MITOCONDRIA</a:t>
            </a:r>
            <a:endParaRPr lang="es-AR" dirty="0"/>
          </a:p>
        </p:txBody>
      </p:sp>
      <p:sp>
        <p:nvSpPr>
          <p:cNvPr id="7" name="6 Flecha abajo"/>
          <p:cNvSpPr/>
          <p:nvPr/>
        </p:nvSpPr>
        <p:spPr>
          <a:xfrm>
            <a:off x="2519772" y="2275131"/>
            <a:ext cx="72008" cy="649813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49720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85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LANZADERA DE MALATO ASPARTATO</a:t>
            </a:r>
            <a:endParaRPr lang="es-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78956"/>
            <a:ext cx="3816861" cy="462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2915816" y="3890083"/>
            <a:ext cx="1152128" cy="3310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recto de flecha"/>
          <p:cNvCxnSpPr>
            <a:endCxn id="25602" idx="1"/>
          </p:cNvCxnSpPr>
          <p:nvPr/>
        </p:nvCxnSpPr>
        <p:spPr>
          <a:xfrm>
            <a:off x="2411760" y="3501008"/>
            <a:ext cx="504056" cy="3890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1547664" y="3203684"/>
            <a:ext cx="1116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glicolisis</a:t>
            </a:r>
            <a:endParaRPr lang="es-AR" dirty="0"/>
          </a:p>
        </p:txBody>
      </p:sp>
      <p:sp>
        <p:nvSpPr>
          <p:cNvPr id="8" name="7 CuadroTexto"/>
          <p:cNvSpPr txBox="1"/>
          <p:nvPr/>
        </p:nvSpPr>
        <p:spPr>
          <a:xfrm>
            <a:off x="6588224" y="49411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Complejo I</a:t>
            </a:r>
            <a:endParaRPr lang="es-A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5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Resumen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 fontScale="85000" lnSpcReduction="20000"/>
          </a:bodyPr>
          <a:lstStyle/>
          <a:p>
            <a:r>
              <a:rPr lang="es-AR" dirty="0" smtClean="0"/>
              <a:t>Importancia metabólica: no hay descriptas deficiencias en las enzimas del ciclo.</a:t>
            </a:r>
          </a:p>
          <a:p>
            <a:r>
              <a:rPr lang="es-AR" dirty="0" smtClean="0"/>
              <a:t>Proceso </a:t>
            </a:r>
            <a:r>
              <a:rPr lang="es-AR" dirty="0" err="1" smtClean="0"/>
              <a:t>intramitocondrial</a:t>
            </a:r>
            <a:r>
              <a:rPr lang="es-AR" dirty="0" smtClean="0"/>
              <a:t>, con canalización de sustrato.</a:t>
            </a:r>
          </a:p>
          <a:p>
            <a:r>
              <a:rPr lang="es-AR" dirty="0" smtClean="0"/>
              <a:t>Función </a:t>
            </a:r>
            <a:r>
              <a:rPr lang="es-AR" dirty="0" err="1" smtClean="0"/>
              <a:t>anfibólica</a:t>
            </a:r>
            <a:r>
              <a:rPr lang="es-AR" dirty="0" smtClean="0"/>
              <a:t>: no sólo oxida acetilos provenientes de distintas fuentes, sus componentes son precursores de sustancias de gran importancia biológica.</a:t>
            </a:r>
          </a:p>
          <a:p>
            <a:r>
              <a:rPr lang="es-AR" dirty="0" smtClean="0"/>
              <a:t>En el ciclo la producción neta de energía en forma de GTP (ATP) es de una molécula; la mayor parte de la energía se conserva en forma de NADH y FADH</a:t>
            </a:r>
            <a:r>
              <a:rPr lang="es-AR" sz="2300" dirty="0" smtClean="0"/>
              <a:t>2</a:t>
            </a:r>
            <a:r>
              <a:rPr lang="es-AR" dirty="0" smtClean="0"/>
              <a:t>, los que transferidos a la cadena respiratoria impulsarán la fosforilación de ATP (total 12 ATP).</a:t>
            </a:r>
          </a:p>
          <a:p>
            <a:endParaRPr lang="es-AR" dirty="0" smtClean="0"/>
          </a:p>
        </p:txBody>
      </p:sp>
    </p:spTree>
    <p:extLst>
      <p:ext uri="{BB962C8B-B14F-4D97-AF65-F5344CB8AC3E}">
        <p14:creationId xmlns:p14="http://schemas.microsoft.com/office/powerpoint/2010/main" val="19622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55650" y="2420938"/>
            <a:ext cx="76327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2400" b="1">
                <a:solidFill>
                  <a:srgbClr val="333399"/>
                </a:solidFill>
                <a:cs typeface="Arial" charset="0"/>
              </a:rPr>
              <a:t>¿</a:t>
            </a:r>
            <a:r>
              <a:rPr lang="es-ES" altLang="es-AR" sz="2400" b="1">
                <a:solidFill>
                  <a:srgbClr val="333399"/>
                </a:solidFill>
              </a:rPr>
              <a:t>Cu</a:t>
            </a:r>
            <a:r>
              <a:rPr lang="en-US" altLang="es-AR" sz="2400" b="1">
                <a:solidFill>
                  <a:srgbClr val="333399"/>
                </a:solidFill>
                <a:cs typeface="Arial" charset="0"/>
              </a:rPr>
              <a:t>á</a:t>
            </a:r>
            <a:r>
              <a:rPr lang="es-ES" altLang="es-AR" sz="2400" b="1">
                <a:solidFill>
                  <a:srgbClr val="333399"/>
                </a:solidFill>
              </a:rPr>
              <a:t>nta energía est</a:t>
            </a:r>
            <a:r>
              <a:rPr lang="en-US" altLang="es-AR" sz="2400" b="1">
                <a:solidFill>
                  <a:srgbClr val="333399"/>
                </a:solidFill>
                <a:cs typeface="Arial" charset="0"/>
              </a:rPr>
              <a:t>á</a:t>
            </a:r>
            <a:r>
              <a:rPr lang="es-ES" altLang="es-AR" sz="2400" b="1">
                <a:solidFill>
                  <a:srgbClr val="333399"/>
                </a:solidFill>
              </a:rPr>
              <a:t> contenida en </a:t>
            </a:r>
            <a:r>
              <a:rPr lang="es-ES" altLang="es-AR" sz="2400" b="1" i="1">
                <a:solidFill>
                  <a:srgbClr val="FF0000"/>
                </a:solidFill>
              </a:rPr>
              <a:t>un mol de</a:t>
            </a:r>
            <a:r>
              <a:rPr lang="es-ES" altLang="es-AR" sz="2400" b="1" u="sng">
                <a:solidFill>
                  <a:srgbClr val="333399"/>
                </a:solidFill>
              </a:rPr>
              <a:t> </a:t>
            </a:r>
            <a:r>
              <a:rPr lang="es-ES" altLang="es-AR" sz="2400" b="1" i="1" u="sng">
                <a:solidFill>
                  <a:srgbClr val="FF0000"/>
                </a:solidFill>
              </a:rPr>
              <a:t>glucosa</a:t>
            </a:r>
            <a:r>
              <a:rPr lang="es-ES" altLang="es-AR" sz="2400" b="1">
                <a:solidFill>
                  <a:srgbClr val="333399"/>
                </a:solidFill>
              </a:rPr>
              <a:t> que es degradada hasta CO</a:t>
            </a:r>
            <a:r>
              <a:rPr lang="es-ES" altLang="es-AR" sz="2400" b="1" baseline="-25000">
                <a:solidFill>
                  <a:srgbClr val="333399"/>
                </a:solidFill>
              </a:rPr>
              <a:t>2</a:t>
            </a:r>
            <a:r>
              <a:rPr lang="es-ES" altLang="es-AR" sz="2400" b="1">
                <a:solidFill>
                  <a:srgbClr val="333399"/>
                </a:solidFill>
              </a:rPr>
              <a:t> y H</a:t>
            </a:r>
            <a:r>
              <a:rPr lang="es-ES" altLang="es-AR" sz="2400" b="1" baseline="-25000">
                <a:solidFill>
                  <a:srgbClr val="333399"/>
                </a:solidFill>
              </a:rPr>
              <a:t>2</a:t>
            </a:r>
            <a:r>
              <a:rPr lang="es-ES" altLang="es-AR" sz="2400" b="1">
                <a:solidFill>
                  <a:srgbClr val="333399"/>
                </a:solidFill>
              </a:rPr>
              <a:t>O en condiciones de aerobiosis?</a:t>
            </a:r>
          </a:p>
        </p:txBody>
      </p:sp>
    </p:spTree>
    <p:extLst>
      <p:ext uri="{BB962C8B-B14F-4D97-AF65-F5344CB8AC3E}">
        <p14:creationId xmlns:p14="http://schemas.microsoft.com/office/powerpoint/2010/main" val="4236451485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7" r="41985"/>
          <a:stretch>
            <a:fillRect/>
          </a:stretch>
        </p:blipFill>
        <p:spPr bwMode="auto">
          <a:xfrm>
            <a:off x="2555875" y="115888"/>
            <a:ext cx="3724275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55875" y="144463"/>
            <a:ext cx="3309938" cy="3138487"/>
            <a:chOff x="1610" y="91"/>
            <a:chExt cx="2085" cy="1977"/>
          </a:xfrm>
        </p:grpSpPr>
        <p:sp>
          <p:nvSpPr>
            <p:cNvPr id="7182" name="Rectangle 4"/>
            <p:cNvSpPr>
              <a:spLocks noChangeArrowheads="1"/>
            </p:cNvSpPr>
            <p:nvPr/>
          </p:nvSpPr>
          <p:spPr bwMode="auto">
            <a:xfrm>
              <a:off x="1610" y="91"/>
              <a:ext cx="2086" cy="1978"/>
            </a:xfrm>
            <a:prstGeom prst="rect">
              <a:avLst/>
            </a:prstGeom>
            <a:noFill/>
            <a:ln w="4428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7183" name="Text Box 5"/>
            <p:cNvSpPr txBox="1">
              <a:spLocks noChangeArrowheads="1"/>
            </p:cNvSpPr>
            <p:nvPr/>
          </p:nvSpPr>
          <p:spPr bwMode="auto">
            <a:xfrm rot="-2040000">
              <a:off x="1747" y="528"/>
              <a:ext cx="60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>
                  <a:solidFill>
                    <a:srgbClr val="FF0000"/>
                  </a:solidFill>
                </a:rPr>
                <a:t>Citosol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855913" y="2881313"/>
            <a:ext cx="4457700" cy="3498850"/>
            <a:chOff x="1799" y="1815"/>
            <a:chExt cx="2808" cy="2204"/>
          </a:xfrm>
        </p:grpSpPr>
        <p:sp>
          <p:nvSpPr>
            <p:cNvPr id="7180" name="Rectangle 7"/>
            <p:cNvSpPr>
              <a:spLocks noChangeArrowheads="1"/>
            </p:cNvSpPr>
            <p:nvPr/>
          </p:nvSpPr>
          <p:spPr bwMode="auto">
            <a:xfrm>
              <a:off x="1804" y="1815"/>
              <a:ext cx="2804" cy="2205"/>
            </a:xfrm>
            <a:prstGeom prst="rect">
              <a:avLst/>
            </a:prstGeom>
            <a:noFill/>
            <a:ln w="4428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  <p:sp>
          <p:nvSpPr>
            <p:cNvPr id="7181" name="Text Box 8"/>
            <p:cNvSpPr txBox="1">
              <a:spLocks noChangeArrowheads="1"/>
            </p:cNvSpPr>
            <p:nvPr/>
          </p:nvSpPr>
          <p:spPr bwMode="auto">
            <a:xfrm rot="-1860000">
              <a:off x="1793" y="2202"/>
              <a:ext cx="93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0000FF"/>
                  </a:solidFill>
                </a:rPr>
                <a:t>Mitocondria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227763" y="2901950"/>
            <a:ext cx="1055687" cy="3397250"/>
            <a:chOff x="3923" y="1828"/>
            <a:chExt cx="665" cy="2140"/>
          </a:xfrm>
        </p:grpSpPr>
        <p:sp>
          <p:nvSpPr>
            <p:cNvPr id="7176" name="Line 10"/>
            <p:cNvSpPr>
              <a:spLocks noChangeShapeType="1"/>
            </p:cNvSpPr>
            <p:nvPr/>
          </p:nvSpPr>
          <p:spPr bwMode="auto">
            <a:xfrm>
              <a:off x="3923" y="2251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7" name="Line 11"/>
            <p:cNvSpPr>
              <a:spLocks noChangeShapeType="1"/>
            </p:cNvSpPr>
            <p:nvPr/>
          </p:nvSpPr>
          <p:spPr bwMode="auto">
            <a:xfrm>
              <a:off x="3923" y="3022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8" name="Line 12"/>
            <p:cNvSpPr>
              <a:spLocks noChangeShapeType="1"/>
            </p:cNvSpPr>
            <p:nvPr/>
          </p:nvSpPr>
          <p:spPr bwMode="auto">
            <a:xfrm>
              <a:off x="3923" y="3657"/>
              <a:ext cx="453" cy="1"/>
            </a:xfrm>
            <a:prstGeom prst="line">
              <a:avLst/>
            </a:prstGeom>
            <a:noFill/>
            <a:ln w="50760">
              <a:solidFill>
                <a:srgbClr val="0000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7179" name="Text Box 13"/>
            <p:cNvSpPr txBox="1">
              <a:spLocks noChangeArrowheads="1"/>
            </p:cNvSpPr>
            <p:nvPr/>
          </p:nvSpPr>
          <p:spPr bwMode="auto">
            <a:xfrm rot="5400000">
              <a:off x="3413" y="2793"/>
              <a:ext cx="214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>
                  <a:solidFill>
                    <a:srgbClr val="0000FF"/>
                  </a:solidFill>
                </a:rPr>
                <a:t>Cadena de transporte electrónico</a:t>
              </a:r>
            </a:p>
          </p:txBody>
        </p:sp>
      </p:grpSp>
      <p:sp>
        <p:nvSpPr>
          <p:cNvPr id="70670" name="AutoShape 14"/>
          <p:cNvSpPr>
            <a:spLocks noChangeArrowheads="1"/>
          </p:cNvSpPr>
          <p:nvPr/>
        </p:nvSpPr>
        <p:spPr bwMode="auto">
          <a:xfrm rot="-2700000">
            <a:off x="6226175" y="1282700"/>
            <a:ext cx="719138" cy="2160588"/>
          </a:xfrm>
          <a:prstGeom prst="curvedLeftArrow">
            <a:avLst>
              <a:gd name="adj1" fmla="val 23576"/>
              <a:gd name="adj2" fmla="val 84777"/>
              <a:gd name="adj3" fmla="val 66667"/>
            </a:avLst>
          </a:prstGeom>
          <a:solidFill>
            <a:srgbClr val="BBE0E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6065838" y="1985963"/>
            <a:ext cx="1819275" cy="642937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1800" b="1">
                <a:solidFill>
                  <a:srgbClr val="FF0000"/>
                </a:solidFill>
              </a:rPr>
              <a:t>Sistemas lanzadera</a:t>
            </a:r>
          </a:p>
        </p:txBody>
      </p:sp>
    </p:spTree>
    <p:extLst>
      <p:ext uri="{BB962C8B-B14F-4D97-AF65-F5344CB8AC3E}">
        <p14:creationId xmlns:p14="http://schemas.microsoft.com/office/powerpoint/2010/main" val="2223849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0" dur="2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8532440" cy="1143000"/>
          </a:xfrm>
        </p:spPr>
        <p:txBody>
          <a:bodyPr>
            <a:noAutofit/>
          </a:bodyPr>
          <a:lstStyle/>
          <a:p>
            <a:r>
              <a:rPr lang="es-AR" sz="3600" dirty="0" smtClean="0"/>
              <a:t>BALANCE ENERGÉTICO DE </a:t>
            </a:r>
            <a:r>
              <a:rPr lang="es-AR" sz="3600" dirty="0" smtClean="0"/>
              <a:t>LA OXIDACIÓN COMPLETA DE GLUCOSA </a:t>
            </a:r>
            <a:endParaRPr lang="es-AR" sz="36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599" y="1844824"/>
            <a:ext cx="7231299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Rectángulo"/>
          <p:cNvSpPr/>
          <p:nvPr/>
        </p:nvSpPr>
        <p:spPr>
          <a:xfrm>
            <a:off x="7092280" y="3284984"/>
            <a:ext cx="864096" cy="2160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100" dirty="0" smtClean="0">
                <a:solidFill>
                  <a:schemeClr val="tx1"/>
                </a:solidFill>
              </a:rPr>
              <a:t>4-6 ATP</a:t>
            </a:r>
            <a:endParaRPr lang="es-AR" sz="1100" dirty="0">
              <a:solidFill>
                <a:schemeClr val="tx1"/>
              </a:solidFill>
            </a:endParaRPr>
          </a:p>
        </p:txBody>
      </p:sp>
      <p:cxnSp>
        <p:nvCxnSpPr>
          <p:cNvPr id="15" name="14 Conector recto de flecha"/>
          <p:cNvCxnSpPr/>
          <p:nvPr/>
        </p:nvCxnSpPr>
        <p:spPr>
          <a:xfrm>
            <a:off x="5796136" y="3392996"/>
            <a:ext cx="115212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5652120" y="3140968"/>
            <a:ext cx="15121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050" dirty="0" smtClean="0"/>
              <a:t>Sistemas de lanzadera</a:t>
            </a:r>
            <a:endParaRPr lang="es-AR" sz="1050" dirty="0"/>
          </a:p>
        </p:txBody>
      </p:sp>
      <p:sp>
        <p:nvSpPr>
          <p:cNvPr id="17" name="16 Rectángulo"/>
          <p:cNvSpPr/>
          <p:nvPr/>
        </p:nvSpPr>
        <p:spPr>
          <a:xfrm>
            <a:off x="7164288" y="3861048"/>
            <a:ext cx="792088" cy="144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CuadroTexto"/>
          <p:cNvSpPr txBox="1"/>
          <p:nvPr/>
        </p:nvSpPr>
        <p:spPr>
          <a:xfrm>
            <a:off x="7308304" y="378904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100" dirty="0" smtClean="0"/>
              <a:t>6ATP</a:t>
            </a:r>
            <a:endParaRPr lang="es-AR" sz="1100" dirty="0"/>
          </a:p>
        </p:txBody>
      </p:sp>
      <p:sp>
        <p:nvSpPr>
          <p:cNvPr id="19" name="18 Rectángulo"/>
          <p:cNvSpPr/>
          <p:nvPr/>
        </p:nvSpPr>
        <p:spPr>
          <a:xfrm>
            <a:off x="7164288" y="4005064"/>
            <a:ext cx="792088" cy="8185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CuadroTexto"/>
          <p:cNvSpPr txBox="1"/>
          <p:nvPr/>
        </p:nvSpPr>
        <p:spPr>
          <a:xfrm>
            <a:off x="7308304" y="414908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100" dirty="0" smtClean="0"/>
              <a:t>24 ATP</a:t>
            </a:r>
            <a:endParaRPr lang="es-AR" sz="1100" dirty="0"/>
          </a:p>
        </p:txBody>
      </p:sp>
      <p:sp>
        <p:nvSpPr>
          <p:cNvPr id="21" name="20 Rectángulo"/>
          <p:cNvSpPr/>
          <p:nvPr/>
        </p:nvSpPr>
        <p:spPr>
          <a:xfrm>
            <a:off x="7164288" y="4823574"/>
            <a:ext cx="792088" cy="2616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CuadroTexto"/>
          <p:cNvSpPr txBox="1"/>
          <p:nvPr/>
        </p:nvSpPr>
        <p:spPr>
          <a:xfrm>
            <a:off x="7092280" y="486916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36-38 ATP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23" name="22 Flecha derecha"/>
          <p:cNvSpPr/>
          <p:nvPr/>
        </p:nvSpPr>
        <p:spPr>
          <a:xfrm>
            <a:off x="1691680" y="4954379"/>
            <a:ext cx="5256584" cy="5328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Cerrar llave"/>
          <p:cNvSpPr/>
          <p:nvPr/>
        </p:nvSpPr>
        <p:spPr>
          <a:xfrm>
            <a:off x="6156176" y="4024228"/>
            <a:ext cx="81009" cy="844932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6" name="25 Conector recto de flecha"/>
          <p:cNvCxnSpPr/>
          <p:nvPr/>
        </p:nvCxnSpPr>
        <p:spPr>
          <a:xfrm>
            <a:off x="5832140" y="3919845"/>
            <a:ext cx="115212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6012160" y="364502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dirty="0" smtClean="0"/>
              <a:t>CR</a:t>
            </a:r>
            <a:endParaRPr lang="es-AR" sz="1200" dirty="0"/>
          </a:p>
        </p:txBody>
      </p:sp>
    </p:spTree>
    <p:extLst>
      <p:ext uri="{BB962C8B-B14F-4D97-AF65-F5344CB8AC3E}">
        <p14:creationId xmlns:p14="http://schemas.microsoft.com/office/powerpoint/2010/main" val="20567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dirty="0" smtClean="0"/>
              <a:t>DESTINOS DE PIRUVATO</a:t>
            </a:r>
            <a:endParaRPr lang="es-ES" altLang="es-AR" sz="3200" b="1" dirty="0" smtClean="0"/>
          </a:p>
        </p:txBody>
      </p:sp>
      <p:sp>
        <p:nvSpPr>
          <p:cNvPr id="7171" name="Text Box 4" descr="20%"/>
          <p:cNvSpPr txBox="1">
            <a:spLocks noChangeArrowheads="1"/>
          </p:cNvSpPr>
          <p:nvPr/>
        </p:nvSpPr>
        <p:spPr bwMode="auto">
          <a:xfrm>
            <a:off x="684212" y="1793862"/>
            <a:ext cx="7920037" cy="1014413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FF0000"/>
                </a:solidFill>
                <a:latin typeface="Times New Roman" pitchFamily="18" charset="0"/>
              </a:rPr>
              <a:t>LA CELULA DEBE </a:t>
            </a:r>
            <a:r>
              <a:rPr lang="es-ES" altLang="es-AR" sz="2400" b="1" u="sng" dirty="0">
                <a:solidFill>
                  <a:srgbClr val="FF0000"/>
                </a:solidFill>
                <a:latin typeface="Times New Roman" pitchFamily="18" charset="0"/>
              </a:rPr>
              <a:t>REOXIDAR EL NADH </a:t>
            </a:r>
            <a:r>
              <a:rPr lang="es-ES" altLang="es-AR" sz="2400" b="1" dirty="0">
                <a:solidFill>
                  <a:srgbClr val="FF0000"/>
                </a:solidFill>
                <a:latin typeface="Times New Roman" pitchFamily="18" charset="0"/>
              </a:rPr>
              <a:t>PARA 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s-ES" altLang="es-AR" sz="2400" b="1" dirty="0">
                <a:solidFill>
                  <a:srgbClr val="FF0000"/>
                </a:solidFill>
                <a:latin typeface="Times New Roman" pitchFamily="18" charset="0"/>
              </a:rPr>
              <a:t>QUE LA VIA GLICOLITICA PUEDA FUNCIONAR  !!!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971550" y="4076700"/>
            <a:ext cx="7345363" cy="1692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45000"/>
              </a:lnSpc>
              <a:spcBef>
                <a:spcPct val="100000"/>
              </a:spcBef>
              <a:buSzTx/>
              <a:buFontTx/>
              <a:buNone/>
            </a:pPr>
            <a:r>
              <a:rPr lang="es-ES" altLang="es-AR" sz="2400" b="1">
                <a:solidFill>
                  <a:schemeClr val="accent2"/>
                </a:solidFill>
                <a:latin typeface="Times New Roman" pitchFamily="18" charset="0"/>
              </a:rPr>
              <a:t>SEGÚN LA CELULA O MICROORGANISMO DE QUE SE TRATE EXISTEN DIFERENTES VIAS DE FERMENTACION.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331640" y="3140968"/>
            <a:ext cx="5544616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En condiciones anaeróbicas</a:t>
            </a:r>
            <a:endParaRPr lang="es-AR" sz="3200" b="1" dirty="0"/>
          </a:p>
        </p:txBody>
      </p:sp>
      <p:cxnSp>
        <p:nvCxnSpPr>
          <p:cNvPr id="4" name="3 Conector curvado"/>
          <p:cNvCxnSpPr/>
          <p:nvPr/>
        </p:nvCxnSpPr>
        <p:spPr>
          <a:xfrm rot="16200000" flipH="1">
            <a:off x="6482577" y="3611011"/>
            <a:ext cx="643342" cy="288033"/>
          </a:xfrm>
          <a:prstGeom prst="curved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29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6181725" y="6284913"/>
            <a:ext cx="2135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s-AR" sz="2400" b="1">
                <a:solidFill>
                  <a:srgbClr val="333399"/>
                </a:solidFill>
              </a:rPr>
              <a:t>Efecto Pasteur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836613"/>
            <a:ext cx="3101975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63575" y="4529138"/>
            <a:ext cx="311626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s-AR" altLang="es-AR" sz="1800"/>
              <a:t>Louis Pasteur (1822-1895), químico francés cuyos descubrimientos tuvieron enorme importancia en diversos campos de las ciencias naturales.</a:t>
            </a:r>
          </a:p>
        </p:txBody>
      </p:sp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50" y="549275"/>
            <a:ext cx="14398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114800" y="549275"/>
            <a:ext cx="2584450" cy="1438275"/>
            <a:chOff x="2592" y="346"/>
            <a:chExt cx="1628" cy="906"/>
          </a:xfrm>
        </p:grpSpPr>
        <p:pic>
          <p:nvPicPr>
            <p:cNvPr id="12322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6" y="346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23" name="Text Box 8"/>
            <p:cNvSpPr txBox="1">
              <a:spLocks noChangeArrowheads="1"/>
            </p:cNvSpPr>
            <p:nvPr/>
          </p:nvSpPr>
          <p:spPr bwMode="auto">
            <a:xfrm>
              <a:off x="2592" y="935"/>
              <a:ext cx="99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/>
                <a:t>Medio de cultivo</a:t>
              </a:r>
            </a:p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/>
                <a:t>(Glucosa)</a:t>
              </a:r>
            </a:p>
          </p:txBody>
        </p:sp>
      </p:grpSp>
      <p:sp>
        <p:nvSpPr>
          <p:cNvPr id="80905" name="AutoShape 9"/>
          <p:cNvSpPr>
            <a:spLocks/>
          </p:cNvSpPr>
          <p:nvPr/>
        </p:nvSpPr>
        <p:spPr bwMode="auto">
          <a:xfrm rot="21480000" flipH="1">
            <a:off x="6202363" y="188913"/>
            <a:ext cx="938212" cy="5715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290 w 21600"/>
              <a:gd name="T19" fmla="*/ 0 h 21600"/>
              <a:gd name="T20" fmla="*/ 21599 w 21600"/>
              <a:gd name="T21" fmla="*/ 1139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75" y="8376"/>
                </a:moveTo>
                <a:cubicBezTo>
                  <a:pt x="1404" y="3473"/>
                  <a:pt x="5769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991"/>
                  <a:pt x="21594" y="11182"/>
                  <a:pt x="21584" y="11374"/>
                </a:cubicBezTo>
                <a:lnTo>
                  <a:pt x="10800" y="10800"/>
                </a:lnTo>
                <a:lnTo>
                  <a:pt x="275" y="8376"/>
                </a:lnTo>
                <a:close/>
              </a:path>
              <a:path w="21600" h="21600" fill="none">
                <a:moveTo>
                  <a:pt x="275" y="8376"/>
                </a:moveTo>
                <a:cubicBezTo>
                  <a:pt x="1404" y="3473"/>
                  <a:pt x="5769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991"/>
                  <a:pt x="21594" y="11182"/>
                  <a:pt x="21584" y="11374"/>
                </a:cubicBezTo>
              </a:path>
            </a:pathLst>
          </a:cu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AR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187950" y="4365625"/>
            <a:ext cx="2016125" cy="1077913"/>
            <a:chOff x="3268" y="2750"/>
            <a:chExt cx="1270" cy="679"/>
          </a:xfrm>
        </p:grpSpPr>
        <p:sp>
          <p:nvSpPr>
            <p:cNvPr id="12319" name="Text Box 11"/>
            <p:cNvSpPr txBox="1">
              <a:spLocks noChangeArrowheads="1"/>
            </p:cNvSpPr>
            <p:nvPr/>
          </p:nvSpPr>
          <p:spPr bwMode="auto">
            <a:xfrm>
              <a:off x="3678" y="2845"/>
              <a:ext cx="48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/>
                <a:t>24 hs</a:t>
              </a:r>
            </a:p>
            <a:p>
              <a:pPr algn="ctr"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s-ES" altLang="es-AR" sz="1800" b="1"/>
                <a:t>30</a:t>
              </a:r>
              <a:r>
                <a:rPr lang="en-US" altLang="es-AR" sz="1800" b="1">
                  <a:cs typeface="Arial" charset="0"/>
                </a:rPr>
                <a:t>ºC</a:t>
              </a:r>
            </a:p>
          </p:txBody>
        </p:sp>
        <p:sp>
          <p:nvSpPr>
            <p:cNvPr id="12320" name="Line 12"/>
            <p:cNvSpPr>
              <a:spLocks noChangeShapeType="1"/>
            </p:cNvSpPr>
            <p:nvPr/>
          </p:nvSpPr>
          <p:spPr bwMode="auto">
            <a:xfrm>
              <a:off x="3268" y="2840"/>
              <a:ext cx="1" cy="590"/>
            </a:xfrm>
            <a:prstGeom prst="line">
              <a:avLst/>
            </a:prstGeom>
            <a:noFill/>
            <a:ln w="3492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21" name="Line 13"/>
            <p:cNvSpPr>
              <a:spLocks noChangeShapeType="1"/>
            </p:cNvSpPr>
            <p:nvPr/>
          </p:nvSpPr>
          <p:spPr bwMode="auto">
            <a:xfrm>
              <a:off x="4539" y="2750"/>
              <a:ext cx="1" cy="680"/>
            </a:xfrm>
            <a:prstGeom prst="line">
              <a:avLst/>
            </a:prstGeom>
            <a:noFill/>
            <a:ln w="3492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13300" y="5632450"/>
            <a:ext cx="977900" cy="387350"/>
            <a:chOff x="3032" y="3548"/>
            <a:chExt cx="616" cy="244"/>
          </a:xfrm>
        </p:grpSpPr>
        <p:sp>
          <p:nvSpPr>
            <p:cNvPr id="12317" name="Line 15"/>
            <p:cNvSpPr>
              <a:spLocks noChangeShapeType="1"/>
            </p:cNvSpPr>
            <p:nvPr/>
          </p:nvSpPr>
          <p:spPr bwMode="auto">
            <a:xfrm>
              <a:off x="3042" y="3566"/>
              <a:ext cx="1" cy="227"/>
            </a:xfrm>
            <a:prstGeom prst="line">
              <a:avLst/>
            </a:prstGeom>
            <a:noFill/>
            <a:ln w="3492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8" name="Text Box 16"/>
            <p:cNvSpPr txBox="1">
              <a:spLocks noChangeArrowheads="1"/>
            </p:cNvSpPr>
            <p:nvPr/>
          </p:nvSpPr>
          <p:spPr bwMode="auto">
            <a:xfrm>
              <a:off x="3032" y="3548"/>
              <a:ext cx="61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600" b="1">
                  <a:solidFill>
                    <a:srgbClr val="333399"/>
                  </a:solidFill>
                </a:rPr>
                <a:t>Glucosa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6700838" y="5661025"/>
            <a:ext cx="1055687" cy="358775"/>
            <a:chOff x="4221" y="3566"/>
            <a:chExt cx="665" cy="226"/>
          </a:xfrm>
        </p:grpSpPr>
        <p:sp>
          <p:nvSpPr>
            <p:cNvPr id="12313" name="Text Box 18"/>
            <p:cNvSpPr txBox="1">
              <a:spLocks noChangeArrowheads="1"/>
            </p:cNvSpPr>
            <p:nvPr/>
          </p:nvSpPr>
          <p:spPr bwMode="auto">
            <a:xfrm>
              <a:off x="4393" y="3566"/>
              <a:ext cx="49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200" b="1">
                  <a:solidFill>
                    <a:srgbClr val="FF0000"/>
                  </a:solidFill>
                </a:rPr>
                <a:t>Glucosa</a:t>
              </a:r>
            </a:p>
          </p:txBody>
        </p:sp>
        <p:sp>
          <p:nvSpPr>
            <p:cNvPr id="12314" name="Line 19"/>
            <p:cNvSpPr>
              <a:spLocks noChangeShapeType="1"/>
            </p:cNvSpPr>
            <p:nvPr/>
          </p:nvSpPr>
          <p:spPr bwMode="auto">
            <a:xfrm>
              <a:off x="4221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5" name="Line 20"/>
            <p:cNvSpPr>
              <a:spLocks noChangeShapeType="1"/>
            </p:cNvSpPr>
            <p:nvPr/>
          </p:nvSpPr>
          <p:spPr bwMode="auto">
            <a:xfrm>
              <a:off x="4312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6" name="Line 21"/>
            <p:cNvSpPr>
              <a:spLocks noChangeShapeType="1"/>
            </p:cNvSpPr>
            <p:nvPr/>
          </p:nvSpPr>
          <p:spPr bwMode="auto">
            <a:xfrm>
              <a:off x="4402" y="3566"/>
              <a:ext cx="1" cy="227"/>
            </a:xfrm>
            <a:prstGeom prst="line">
              <a:avLst/>
            </a:prstGeom>
            <a:noFill/>
            <a:ln w="3492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4618038" y="2060575"/>
            <a:ext cx="1354137" cy="2382838"/>
            <a:chOff x="2909" y="1298"/>
            <a:chExt cx="853" cy="1501"/>
          </a:xfrm>
        </p:grpSpPr>
        <p:pic>
          <p:nvPicPr>
            <p:cNvPr id="12308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1" y="1480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09" name="Line 24"/>
            <p:cNvSpPr>
              <a:spLocks noChangeShapeType="1"/>
            </p:cNvSpPr>
            <p:nvPr/>
          </p:nvSpPr>
          <p:spPr bwMode="auto">
            <a:xfrm flipH="1">
              <a:off x="3449" y="1298"/>
              <a:ext cx="274" cy="499"/>
            </a:xfrm>
            <a:prstGeom prst="line">
              <a:avLst/>
            </a:prstGeom>
            <a:noFill/>
            <a:ln w="4428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10" name="AutoShape 25"/>
            <p:cNvSpPr>
              <a:spLocks noChangeArrowheads="1"/>
            </p:cNvSpPr>
            <p:nvPr/>
          </p:nvSpPr>
          <p:spPr bwMode="auto">
            <a:xfrm>
              <a:off x="3178" y="1434"/>
              <a:ext cx="182" cy="136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0 w 21600"/>
                <a:gd name="T13" fmla="*/ 4447 h 21600"/>
                <a:gd name="T14" fmla="*/ 17090 w 21600"/>
                <a:gd name="T15" fmla="*/ 171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11" name="AutoShape 26"/>
            <p:cNvSpPr>
              <a:spLocks/>
            </p:cNvSpPr>
            <p:nvPr/>
          </p:nvSpPr>
          <p:spPr bwMode="auto">
            <a:xfrm flipH="1">
              <a:off x="3042" y="2432"/>
              <a:ext cx="454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6450" y="20004"/>
                  </a:moveTo>
                  <a:cubicBezTo>
                    <a:pt x="14750" y="21047"/>
                    <a:pt x="12794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689"/>
                    <a:pt x="21490" y="12574"/>
                    <a:pt x="21273" y="13437"/>
                  </a:cubicBezTo>
                  <a:lnTo>
                    <a:pt x="10800" y="10800"/>
                  </a:lnTo>
                  <a:lnTo>
                    <a:pt x="16450" y="20004"/>
                  </a:lnTo>
                  <a:close/>
                </a:path>
                <a:path w="21600" h="21600" fill="none">
                  <a:moveTo>
                    <a:pt x="16450" y="20004"/>
                  </a:moveTo>
                  <a:cubicBezTo>
                    <a:pt x="14750" y="21047"/>
                    <a:pt x="12794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689"/>
                    <a:pt x="21490" y="12574"/>
                    <a:pt x="21273" y="13437"/>
                  </a:cubicBezTo>
                </a:path>
              </a:pathLst>
            </a:custGeom>
            <a:noFill/>
            <a:ln w="38160">
              <a:solidFill>
                <a:srgbClr val="808080"/>
              </a:solidFill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12" name="Text Box 27"/>
            <p:cNvSpPr txBox="1">
              <a:spLocks noChangeArrowheads="1"/>
            </p:cNvSpPr>
            <p:nvPr/>
          </p:nvSpPr>
          <p:spPr bwMode="auto">
            <a:xfrm>
              <a:off x="2909" y="2568"/>
              <a:ext cx="85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333399"/>
                  </a:solidFill>
                </a:rPr>
                <a:t>Aerobiosis</a:t>
              </a: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6345238" y="2060575"/>
            <a:ext cx="1620837" cy="2239963"/>
            <a:chOff x="3997" y="1298"/>
            <a:chExt cx="1021" cy="1411"/>
          </a:xfrm>
        </p:grpSpPr>
        <p:pic>
          <p:nvPicPr>
            <p:cNvPr id="12304" name="Picture 2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1480"/>
              <a:ext cx="63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05" name="Line 30"/>
            <p:cNvSpPr>
              <a:spLocks noChangeShapeType="1"/>
            </p:cNvSpPr>
            <p:nvPr/>
          </p:nvSpPr>
          <p:spPr bwMode="auto">
            <a:xfrm>
              <a:off x="4040" y="1298"/>
              <a:ext cx="272" cy="499"/>
            </a:xfrm>
            <a:prstGeom prst="line">
              <a:avLst/>
            </a:prstGeom>
            <a:noFill/>
            <a:ln w="4428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12306" name="AutoShape 31"/>
            <p:cNvSpPr>
              <a:spLocks noChangeArrowheads="1"/>
            </p:cNvSpPr>
            <p:nvPr/>
          </p:nvSpPr>
          <p:spPr bwMode="auto">
            <a:xfrm>
              <a:off x="4402" y="1480"/>
              <a:ext cx="182" cy="136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0 w 21600"/>
                <a:gd name="T13" fmla="*/ 4447 h 21600"/>
                <a:gd name="T14" fmla="*/ 17090 w 21600"/>
                <a:gd name="T15" fmla="*/ 171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07" name="Text Box 32"/>
            <p:cNvSpPr txBox="1">
              <a:spLocks noChangeArrowheads="1"/>
            </p:cNvSpPr>
            <p:nvPr/>
          </p:nvSpPr>
          <p:spPr bwMode="auto">
            <a:xfrm>
              <a:off x="3997" y="2478"/>
              <a:ext cx="102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>
                  <a:solidFill>
                    <a:srgbClr val="FF0000"/>
                  </a:solidFill>
                </a:rPr>
                <a:t>Anaerobiosis</a:t>
              </a:r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6700838" y="3213100"/>
            <a:ext cx="1971675" cy="366713"/>
            <a:chOff x="4221" y="2024"/>
            <a:chExt cx="1242" cy="231"/>
          </a:xfrm>
        </p:grpSpPr>
        <p:sp>
          <p:nvSpPr>
            <p:cNvPr id="12302" name="AutoShape 34"/>
            <p:cNvSpPr>
              <a:spLocks noChangeArrowheads="1"/>
            </p:cNvSpPr>
            <p:nvPr/>
          </p:nvSpPr>
          <p:spPr bwMode="auto">
            <a:xfrm flipV="1">
              <a:off x="4221" y="2069"/>
              <a:ext cx="544" cy="137"/>
            </a:xfrm>
            <a:custGeom>
              <a:avLst/>
              <a:gdLst>
                <a:gd name="T0" fmla="*/ 13 w 21600"/>
                <a:gd name="T1" fmla="*/ 0 h 21600"/>
                <a:gd name="T2" fmla="*/ 7 w 21600"/>
                <a:gd name="T3" fmla="*/ 1 h 21600"/>
                <a:gd name="T4" fmla="*/ 1 w 21600"/>
                <a:gd name="T5" fmla="*/ 0 h 21600"/>
                <a:gd name="T6" fmla="*/ 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79 w 21600"/>
                <a:gd name="T13" fmla="*/ 2838 h 21600"/>
                <a:gd name="T14" fmla="*/ 18821 w 21600"/>
                <a:gd name="T15" fmla="*/ 1876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940" y="21600"/>
                  </a:lnTo>
                  <a:lnTo>
                    <a:pt x="196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E0E3">
                <a:alpha val="69019"/>
              </a:srgbClr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12303" name="Text Box 35"/>
            <p:cNvSpPr txBox="1">
              <a:spLocks noChangeArrowheads="1"/>
            </p:cNvSpPr>
            <p:nvPr/>
          </p:nvSpPr>
          <p:spPr bwMode="auto">
            <a:xfrm>
              <a:off x="4766" y="2024"/>
              <a:ext cx="698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Times New Roman" pitchFamily="18" charset="0"/>
                <a:buNone/>
              </a:pPr>
              <a:r>
                <a:rPr lang="en-US" altLang="es-AR" sz="1800" b="1"/>
                <a:t>Vaselina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790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5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repl">
                                        <p:cTn id="49" dur="2000" fill="hold"/>
                                        <p:tgtEl>
                                          <p:spTgt spid="80898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90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830622" y="1270496"/>
            <a:ext cx="63367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dirty="0" smtClean="0"/>
              <a:t>GLUCOSA</a:t>
            </a:r>
          </a:p>
          <a:p>
            <a:pPr algn="ctr"/>
            <a:endParaRPr lang="es-AR" sz="2800" dirty="0"/>
          </a:p>
          <a:p>
            <a:pPr algn="ctr"/>
            <a:endParaRPr lang="es-AR" sz="2800" dirty="0"/>
          </a:p>
          <a:p>
            <a:pPr algn="ctr"/>
            <a:r>
              <a:rPr lang="es-AR" sz="2800" dirty="0" smtClean="0"/>
              <a:t>O</a:t>
            </a:r>
            <a:r>
              <a:rPr lang="es-AR" dirty="0" smtClean="0"/>
              <a:t>2</a:t>
            </a:r>
            <a:r>
              <a:rPr lang="es-AR" sz="2800" dirty="0" smtClean="0"/>
              <a:t>		SIN O</a:t>
            </a:r>
            <a:r>
              <a:rPr lang="es-AR" sz="2000" dirty="0" smtClean="0"/>
              <a:t>2</a:t>
            </a:r>
          </a:p>
          <a:p>
            <a:pPr algn="ctr"/>
            <a:endParaRPr lang="es-AR" sz="2800" dirty="0" smtClean="0"/>
          </a:p>
          <a:p>
            <a:pPr algn="ctr"/>
            <a:endParaRPr lang="es-AR" sz="2800" dirty="0"/>
          </a:p>
          <a:p>
            <a:pPr algn="ctr"/>
            <a:r>
              <a:rPr lang="es-AR" sz="2800" dirty="0" smtClean="0"/>
              <a:t>36-38  ATP		4 ATP</a:t>
            </a:r>
            <a:endParaRPr lang="es-AR" sz="2800" dirty="0"/>
          </a:p>
          <a:p>
            <a:pPr algn="ctr"/>
            <a:r>
              <a:rPr lang="es-AR" sz="2000" dirty="0" smtClean="0"/>
              <a:t>        </a:t>
            </a:r>
          </a:p>
          <a:p>
            <a:pPr algn="ctr"/>
            <a:r>
              <a:rPr lang="es-AR" sz="2000" dirty="0" smtClean="0"/>
              <a:t> </a:t>
            </a:r>
          </a:p>
          <a:p>
            <a:pPr algn="ctr"/>
            <a:endParaRPr lang="es-AR" sz="2000" dirty="0" smtClean="0"/>
          </a:p>
          <a:p>
            <a:pPr algn="ctr"/>
            <a:r>
              <a:rPr lang="es-AR" sz="2000" dirty="0"/>
              <a:t> </a:t>
            </a:r>
            <a:r>
              <a:rPr lang="es-AR" sz="2000" dirty="0" smtClean="0"/>
              <a:t>   </a:t>
            </a:r>
          </a:p>
          <a:p>
            <a:pPr algn="ctr"/>
            <a:r>
              <a:rPr lang="es-AR" sz="2000" dirty="0" smtClean="0"/>
              <a:t>ATP INHIBIDOR</a:t>
            </a:r>
          </a:p>
          <a:p>
            <a:pPr algn="ctr"/>
            <a:r>
              <a:rPr lang="es-AR" sz="2800" dirty="0" smtClean="0"/>
              <a:t> </a:t>
            </a:r>
            <a:r>
              <a:rPr lang="es-AR" sz="28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FOSFOFRUCTOQUINASA</a:t>
            </a:r>
            <a:endParaRPr lang="es-AR" sz="2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" name="3 Conector recto de flecha"/>
          <p:cNvCxnSpPr/>
          <p:nvPr/>
        </p:nvCxnSpPr>
        <p:spPr>
          <a:xfrm flipH="1">
            <a:off x="3997561" y="1844824"/>
            <a:ext cx="502431" cy="64807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3903653" y="3068960"/>
            <a:ext cx="0" cy="50405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5364088" y="1772816"/>
            <a:ext cx="360040" cy="72008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6228184" y="3122966"/>
            <a:ext cx="0" cy="50405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Elipse"/>
          <p:cNvSpPr/>
          <p:nvPr/>
        </p:nvSpPr>
        <p:spPr>
          <a:xfrm>
            <a:off x="3052294" y="3861048"/>
            <a:ext cx="180773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13" name="12 Conector recto de flecha"/>
          <p:cNvCxnSpPr/>
          <p:nvPr/>
        </p:nvCxnSpPr>
        <p:spPr>
          <a:xfrm>
            <a:off x="3853384" y="4365104"/>
            <a:ext cx="0" cy="12961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5802111" y="3888051"/>
            <a:ext cx="1296144" cy="450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539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BIBLIOGRAFÍA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 smtClean="0"/>
              <a:t>VOET, VOET, PRAT, “Fundamentos de Bioquímica”, Ed. </a:t>
            </a:r>
            <a:r>
              <a:rPr lang="es-ES" dirty="0" smtClean="0"/>
              <a:t>Panamericana, 4da. Ed. (2013).</a:t>
            </a:r>
            <a:endParaRPr lang="es-AR" dirty="0" smtClean="0"/>
          </a:p>
          <a:p>
            <a:r>
              <a:rPr lang="es-ES" dirty="0" smtClean="0"/>
              <a:t>LEHNINGER, A.L., "Principios de Bioquímica", Ed. Omega, 4ª ed. (2008).</a:t>
            </a:r>
            <a:endParaRPr lang="es-AR" dirty="0" smtClean="0"/>
          </a:p>
          <a:p>
            <a:r>
              <a:rPr lang="es-ES" dirty="0" smtClean="0"/>
              <a:t>BLANCO</a:t>
            </a:r>
            <a:r>
              <a:rPr lang="es-ES" dirty="0"/>
              <a:t>, A., "Química Biológica", Ed. El Ateneo, </a:t>
            </a:r>
            <a:r>
              <a:rPr lang="es-ES" dirty="0" smtClean="0"/>
              <a:t>9ª </a:t>
            </a:r>
            <a:r>
              <a:rPr lang="es-ES" dirty="0"/>
              <a:t>ed. (</a:t>
            </a:r>
            <a:r>
              <a:rPr lang="es-ES" dirty="0" smtClean="0"/>
              <a:t>2012).</a:t>
            </a:r>
            <a:endParaRPr lang="es-AR" dirty="0"/>
          </a:p>
          <a:p>
            <a:r>
              <a:rPr lang="es-ES" dirty="0" smtClean="0"/>
              <a:t>MURRAY</a:t>
            </a:r>
            <a:r>
              <a:rPr lang="es-ES" dirty="0"/>
              <a:t>, GRANNER, MAYER y RODWELL, "Bioquímica de </a:t>
            </a:r>
            <a:r>
              <a:rPr lang="es-ES" dirty="0" err="1"/>
              <a:t>Harper</a:t>
            </a:r>
            <a:r>
              <a:rPr lang="es-ES" dirty="0"/>
              <a:t>", Ed. El Manual  </a:t>
            </a:r>
            <a:r>
              <a:rPr lang="es-ES" dirty="0" smtClean="0"/>
              <a:t>Moderno</a:t>
            </a:r>
            <a:r>
              <a:rPr lang="es-ES" dirty="0"/>
              <a:t>, </a:t>
            </a:r>
            <a:r>
              <a:rPr lang="es-ES" dirty="0" smtClean="0"/>
              <a:t>26ª </a:t>
            </a:r>
            <a:r>
              <a:rPr lang="es-ES" dirty="0"/>
              <a:t>ed. </a:t>
            </a:r>
            <a:r>
              <a:rPr lang="es-ES" dirty="0" smtClean="0"/>
              <a:t>(2003).</a:t>
            </a:r>
          </a:p>
          <a:p>
            <a:r>
              <a:rPr lang="es-ES" dirty="0" smtClean="0"/>
              <a:t>FEDUCHI, BLASCO, ROMERO, YÁÑEZ, “Bioquímica conceptos esenciales”. Ed. Panamericana. 1° edición (2010) </a:t>
            </a:r>
            <a:endParaRPr lang="es-AR" dirty="0"/>
          </a:p>
          <a:p>
            <a:r>
              <a:rPr lang="es-ES" dirty="0" smtClean="0"/>
              <a:t>STRYER, L “Bioquímica”, Tomos I y II, Ed. </a:t>
            </a:r>
            <a:r>
              <a:rPr lang="it-IT" dirty="0" smtClean="0"/>
              <a:t>Reverté S.A., 5º Ed. </a:t>
            </a:r>
            <a:r>
              <a:rPr lang="es-ES" dirty="0" smtClean="0"/>
              <a:t>2002).</a:t>
            </a:r>
            <a:endParaRPr lang="es-AR" dirty="0" smtClean="0"/>
          </a:p>
          <a:p>
            <a:r>
              <a:rPr lang="es-AR" dirty="0" smtClean="0"/>
              <a:t>BENYON,S</a:t>
            </a:r>
            <a:r>
              <a:rPr lang="es-AR" dirty="0"/>
              <a:t>. “Metabolismo y nutrición”. </a:t>
            </a:r>
            <a:r>
              <a:rPr lang="es-AR" dirty="0" err="1"/>
              <a:t>Harcourt</a:t>
            </a:r>
            <a:r>
              <a:rPr lang="es-AR" dirty="0"/>
              <a:t> </a:t>
            </a:r>
            <a:r>
              <a:rPr lang="es-AR" dirty="0" err="1"/>
              <a:t>Brace</a:t>
            </a:r>
            <a:r>
              <a:rPr lang="es-AR" dirty="0"/>
              <a:t> </a:t>
            </a:r>
            <a:r>
              <a:rPr lang="es-AR" dirty="0" smtClean="0"/>
              <a:t>3° Ed.(2007)</a:t>
            </a:r>
            <a:endParaRPr lang="es-AR" dirty="0"/>
          </a:p>
          <a:p>
            <a:pPr lvl="0"/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35684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51188" y="1052513"/>
            <a:ext cx="1544637" cy="1374775"/>
            <a:chOff x="1985" y="663"/>
            <a:chExt cx="973" cy="866"/>
          </a:xfrm>
        </p:grpSpPr>
        <p:sp>
          <p:nvSpPr>
            <p:cNvPr id="33826" name="Text Box 3"/>
            <p:cNvSpPr txBox="1">
              <a:spLocks noChangeArrowheads="1"/>
            </p:cNvSpPr>
            <p:nvPr/>
          </p:nvSpPr>
          <p:spPr bwMode="auto">
            <a:xfrm>
              <a:off x="2047" y="663"/>
              <a:ext cx="83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GLUCOSA</a:t>
              </a:r>
            </a:p>
          </p:txBody>
        </p:sp>
        <p:sp>
          <p:nvSpPr>
            <p:cNvPr id="33827" name="Line 4"/>
            <p:cNvSpPr>
              <a:spLocks noChangeShapeType="1"/>
            </p:cNvSpPr>
            <p:nvPr/>
          </p:nvSpPr>
          <p:spPr bwMode="auto">
            <a:xfrm>
              <a:off x="2471" y="845"/>
              <a:ext cx="1" cy="453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3828" name="Text Box 5"/>
            <p:cNvSpPr txBox="1">
              <a:spLocks noChangeArrowheads="1"/>
            </p:cNvSpPr>
            <p:nvPr/>
          </p:nvSpPr>
          <p:spPr bwMode="auto">
            <a:xfrm>
              <a:off x="1985" y="1298"/>
              <a:ext cx="974" cy="232"/>
            </a:xfrm>
            <a:prstGeom prst="rect">
              <a:avLst/>
            </a:prstGeom>
            <a:noFill/>
            <a:ln w="31680">
              <a:solidFill>
                <a:srgbClr val="33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2 PIRUVATO</a:t>
              </a:r>
            </a:p>
          </p:txBody>
        </p:sp>
        <p:sp>
          <p:nvSpPr>
            <p:cNvPr id="33829" name="Text Box 6"/>
            <p:cNvSpPr txBox="1">
              <a:spLocks noChangeArrowheads="1"/>
            </p:cNvSpPr>
            <p:nvPr/>
          </p:nvSpPr>
          <p:spPr bwMode="auto">
            <a:xfrm>
              <a:off x="2472" y="981"/>
              <a:ext cx="32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/>
                <a:t>VG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35600" y="2540000"/>
            <a:ext cx="1651000" cy="673100"/>
            <a:chOff x="3424" y="1600"/>
            <a:chExt cx="1040" cy="424"/>
          </a:xfrm>
        </p:grpSpPr>
        <p:sp>
          <p:nvSpPr>
            <p:cNvPr id="33824" name="Text Box 8"/>
            <p:cNvSpPr txBox="1">
              <a:spLocks noChangeArrowheads="1"/>
            </p:cNvSpPr>
            <p:nvPr/>
          </p:nvSpPr>
          <p:spPr bwMode="auto">
            <a:xfrm>
              <a:off x="3681" y="1793"/>
              <a:ext cx="78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/>
                <a:t>Aerobiosis</a:t>
              </a:r>
            </a:p>
          </p:txBody>
        </p:sp>
        <p:sp>
          <p:nvSpPr>
            <p:cNvPr id="33825" name="Text Box 9"/>
            <p:cNvSpPr txBox="1">
              <a:spLocks noChangeArrowheads="1"/>
            </p:cNvSpPr>
            <p:nvPr/>
          </p:nvSpPr>
          <p:spPr bwMode="auto">
            <a:xfrm>
              <a:off x="3424" y="1600"/>
              <a:ext cx="337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2400" b="1"/>
                <a:t>O</a:t>
              </a:r>
              <a:r>
                <a:rPr lang="es-AR" altLang="es-AR" sz="2400" b="1" baseline="-25000"/>
                <a:t>2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293938" y="2511425"/>
            <a:ext cx="1495425" cy="773113"/>
            <a:chOff x="1445" y="1582"/>
            <a:chExt cx="942" cy="487"/>
          </a:xfrm>
        </p:grpSpPr>
        <p:sp>
          <p:nvSpPr>
            <p:cNvPr id="33818" name="Text Box 11"/>
            <p:cNvSpPr txBox="1">
              <a:spLocks noChangeArrowheads="1"/>
            </p:cNvSpPr>
            <p:nvPr/>
          </p:nvSpPr>
          <p:spPr bwMode="auto">
            <a:xfrm>
              <a:off x="1445" y="1838"/>
              <a:ext cx="94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i="1"/>
                <a:t>Anaerobiosis</a:t>
              </a:r>
            </a:p>
          </p:txBody>
        </p:sp>
        <p:grpSp>
          <p:nvGrpSpPr>
            <p:cNvPr id="33819" name="Group 12"/>
            <p:cNvGrpSpPr>
              <a:grpSpLocks/>
            </p:cNvGrpSpPr>
            <p:nvPr/>
          </p:nvGrpSpPr>
          <p:grpSpPr bwMode="auto">
            <a:xfrm>
              <a:off x="1841" y="1582"/>
              <a:ext cx="325" cy="350"/>
              <a:chOff x="1841" y="1582"/>
              <a:chExt cx="325" cy="350"/>
            </a:xfrm>
          </p:grpSpPr>
          <p:sp>
            <p:nvSpPr>
              <p:cNvPr id="33820" name="Text Box 13"/>
              <p:cNvSpPr txBox="1">
                <a:spLocks noChangeArrowheads="1"/>
              </p:cNvSpPr>
              <p:nvPr/>
            </p:nvSpPr>
            <p:spPr bwMode="auto">
              <a:xfrm>
                <a:off x="1841" y="1582"/>
                <a:ext cx="326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2400" b="1"/>
                  <a:t>O</a:t>
                </a:r>
                <a:r>
                  <a:rPr lang="es-AR" altLang="es-AR" sz="2400" b="1" baseline="-25000"/>
                  <a:t>2</a:t>
                </a:r>
              </a:p>
            </p:txBody>
          </p:sp>
          <p:grpSp>
            <p:nvGrpSpPr>
              <p:cNvPr id="33821" name="Group 14"/>
              <p:cNvGrpSpPr>
                <a:grpSpLocks/>
              </p:cNvGrpSpPr>
              <p:nvPr/>
            </p:nvGrpSpPr>
            <p:grpSpPr bwMode="auto">
              <a:xfrm>
                <a:off x="1856" y="1621"/>
                <a:ext cx="256" cy="311"/>
                <a:chOff x="1856" y="1621"/>
                <a:chExt cx="256" cy="311"/>
              </a:xfrm>
            </p:grpSpPr>
            <p:sp>
              <p:nvSpPr>
                <p:cNvPr id="33822" name="Line 15"/>
                <p:cNvSpPr>
                  <a:spLocks noChangeShapeType="1"/>
                </p:cNvSpPr>
                <p:nvPr/>
              </p:nvSpPr>
              <p:spPr bwMode="auto">
                <a:xfrm>
                  <a:off x="1856" y="1621"/>
                  <a:ext cx="257" cy="31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/>
                </a:p>
              </p:txBody>
            </p:sp>
            <p:sp>
              <p:nvSpPr>
                <p:cNvPr id="33823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856" y="1621"/>
                  <a:ext cx="258" cy="272"/>
                </a:xfrm>
                <a:prstGeom prst="line">
                  <a:avLst/>
                </a:prstGeom>
                <a:noFill/>
                <a:ln w="5076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AR"/>
                </a:p>
              </p:txBody>
            </p:sp>
          </p:grpSp>
        </p:grpSp>
      </p:grp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320617" y="3898900"/>
            <a:ext cx="140262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Alcohólica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 dirty="0">
                <a:solidFill>
                  <a:srgbClr val="800080"/>
                </a:solidFill>
              </a:rPr>
              <a:t>(</a:t>
            </a:r>
            <a:r>
              <a:rPr lang="es-AR" altLang="es-AR" sz="1600" b="1" i="1" dirty="0" smtClean="0">
                <a:solidFill>
                  <a:srgbClr val="800080"/>
                </a:solidFill>
              </a:rPr>
              <a:t>levaduras)</a:t>
            </a:r>
            <a:endParaRPr lang="es-AR" altLang="es-AR" sz="1600" b="1" i="1" dirty="0">
              <a:solidFill>
                <a:srgbClr val="800080"/>
              </a:solidFill>
            </a:endParaRP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1317625" y="3933825"/>
            <a:ext cx="152558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Fermentación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Láctica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600" b="1" i="1">
                <a:solidFill>
                  <a:srgbClr val="0000FF"/>
                </a:solidFill>
              </a:rPr>
              <a:t>(músculo en contracción vigorosa, eritrocitos, bacterias lácticas)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074988" y="2492375"/>
            <a:ext cx="1938337" cy="1341438"/>
            <a:chOff x="1937" y="1570"/>
            <a:chExt cx="1221" cy="845"/>
          </a:xfrm>
        </p:grpSpPr>
        <p:sp>
          <p:nvSpPr>
            <p:cNvPr id="33816" name="Line 20"/>
            <p:cNvSpPr>
              <a:spLocks noChangeShapeType="1"/>
            </p:cNvSpPr>
            <p:nvPr/>
          </p:nvSpPr>
          <p:spPr bwMode="auto">
            <a:xfrm>
              <a:off x="2471" y="1570"/>
              <a:ext cx="1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3817" name="Text Box 21"/>
            <p:cNvSpPr txBox="1">
              <a:spLocks noChangeArrowheads="1"/>
            </p:cNvSpPr>
            <p:nvPr/>
          </p:nvSpPr>
          <p:spPr bwMode="auto">
            <a:xfrm>
              <a:off x="1937" y="2160"/>
              <a:ext cx="1222" cy="256"/>
            </a:xfrm>
            <a:prstGeom prst="rect">
              <a:avLst/>
            </a:prstGeom>
            <a:noFill/>
            <a:ln w="31680">
              <a:solidFill>
                <a:srgbClr val="8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800080"/>
                  </a:solidFill>
                </a:rPr>
                <a:t>2 Etanol + 2 CO</a:t>
              </a:r>
              <a:r>
                <a:rPr lang="es-AR" altLang="es-AR" sz="1800" b="1" baseline="-25000">
                  <a:solidFill>
                    <a:srgbClr val="800080"/>
                  </a:solidFill>
                </a:rPr>
                <a:t>2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528763" y="2420938"/>
            <a:ext cx="1600200" cy="1374775"/>
            <a:chOff x="963" y="1525"/>
            <a:chExt cx="1008" cy="866"/>
          </a:xfrm>
        </p:grpSpPr>
        <p:sp>
          <p:nvSpPr>
            <p:cNvPr id="33814" name="Line 23"/>
            <p:cNvSpPr>
              <a:spLocks noChangeShapeType="1"/>
            </p:cNvSpPr>
            <p:nvPr/>
          </p:nvSpPr>
          <p:spPr bwMode="auto">
            <a:xfrm flipH="1">
              <a:off x="1245" y="1525"/>
              <a:ext cx="728" cy="590"/>
            </a:xfrm>
            <a:prstGeom prst="line">
              <a:avLst/>
            </a:prstGeom>
            <a:noFill/>
            <a:ln w="44280">
              <a:solidFill>
                <a:srgbClr val="000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3815" name="Text Box 24"/>
            <p:cNvSpPr txBox="1">
              <a:spLocks noChangeArrowheads="1"/>
            </p:cNvSpPr>
            <p:nvPr/>
          </p:nvSpPr>
          <p:spPr bwMode="auto">
            <a:xfrm>
              <a:off x="963" y="2160"/>
              <a:ext cx="746" cy="232"/>
            </a:xfrm>
            <a:prstGeom prst="rect">
              <a:avLst/>
            </a:prstGeom>
            <a:noFill/>
            <a:ln w="3168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0000FF"/>
                  </a:solidFill>
                </a:rPr>
                <a:t>2 Lactato</a:t>
              </a:r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4643438" y="2420938"/>
            <a:ext cx="3143250" cy="2670175"/>
            <a:chOff x="2925" y="1525"/>
            <a:chExt cx="1980" cy="1682"/>
          </a:xfrm>
        </p:grpSpPr>
        <p:sp>
          <p:nvSpPr>
            <p:cNvPr id="33807" name="Line 26"/>
            <p:cNvSpPr>
              <a:spLocks noChangeShapeType="1"/>
            </p:cNvSpPr>
            <p:nvPr/>
          </p:nvSpPr>
          <p:spPr bwMode="auto">
            <a:xfrm>
              <a:off x="2925" y="1525"/>
              <a:ext cx="1044" cy="590"/>
            </a:xfrm>
            <a:prstGeom prst="line">
              <a:avLst/>
            </a:prstGeom>
            <a:noFill/>
            <a:ln w="44280">
              <a:solidFill>
                <a:srgbClr val="333399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3808" name="Text Box 27"/>
            <p:cNvSpPr txBox="1">
              <a:spLocks noChangeArrowheads="1"/>
            </p:cNvSpPr>
            <p:nvPr/>
          </p:nvSpPr>
          <p:spPr bwMode="auto">
            <a:xfrm>
              <a:off x="3397" y="2160"/>
              <a:ext cx="1509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ES" altLang="es-AR" sz="1800" b="1">
                  <a:solidFill>
                    <a:srgbClr val="990033"/>
                  </a:solidFill>
                </a:rPr>
                <a:t>2 Acetil-CoA + 2 CO</a:t>
              </a:r>
              <a:r>
                <a:rPr lang="es-ES" altLang="es-AR" sz="1800" b="1" baseline="-25000">
                  <a:solidFill>
                    <a:srgbClr val="990033"/>
                  </a:solidFill>
                </a:rPr>
                <a:t>2</a:t>
              </a:r>
            </a:p>
          </p:txBody>
        </p:sp>
        <p:sp>
          <p:nvSpPr>
            <p:cNvPr id="33809" name="Text Box 28"/>
            <p:cNvSpPr txBox="1">
              <a:spLocks noChangeArrowheads="1"/>
            </p:cNvSpPr>
            <p:nvPr/>
          </p:nvSpPr>
          <p:spPr bwMode="auto">
            <a:xfrm>
              <a:off x="3532" y="2952"/>
              <a:ext cx="1003" cy="256"/>
            </a:xfrm>
            <a:prstGeom prst="rect">
              <a:avLst/>
            </a:prstGeom>
            <a:noFill/>
            <a:ln w="31680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800" b="1">
                  <a:solidFill>
                    <a:srgbClr val="990033"/>
                  </a:solidFill>
                </a:rPr>
                <a:t>4 CO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+ 4 H</a:t>
              </a:r>
              <a:r>
                <a:rPr lang="es-AR" altLang="es-AR" sz="1800" b="1" baseline="-25000">
                  <a:solidFill>
                    <a:srgbClr val="990033"/>
                  </a:solidFill>
                </a:rPr>
                <a:t>2</a:t>
              </a:r>
              <a:r>
                <a:rPr lang="es-AR" altLang="es-AR" sz="1800" b="1">
                  <a:solidFill>
                    <a:srgbClr val="990033"/>
                  </a:solidFill>
                </a:rPr>
                <a:t>O</a:t>
              </a:r>
            </a:p>
          </p:txBody>
        </p:sp>
        <p:grpSp>
          <p:nvGrpSpPr>
            <p:cNvPr id="33810" name="Group 29"/>
            <p:cNvGrpSpPr>
              <a:grpSpLocks/>
            </p:cNvGrpSpPr>
            <p:nvPr/>
          </p:nvGrpSpPr>
          <p:grpSpPr bwMode="auto">
            <a:xfrm>
              <a:off x="4014" y="2478"/>
              <a:ext cx="407" cy="452"/>
              <a:chOff x="4014" y="2478"/>
              <a:chExt cx="407" cy="452"/>
            </a:xfrm>
          </p:grpSpPr>
          <p:sp>
            <p:nvSpPr>
              <p:cNvPr id="33811" name="Line 30"/>
              <p:cNvSpPr>
                <a:spLocks noChangeShapeType="1"/>
              </p:cNvSpPr>
              <p:nvPr/>
            </p:nvSpPr>
            <p:spPr bwMode="auto">
              <a:xfrm>
                <a:off x="4014" y="2478"/>
                <a:ext cx="1" cy="453"/>
              </a:xfrm>
              <a:prstGeom prst="line">
                <a:avLst/>
              </a:prstGeom>
              <a:noFill/>
              <a:ln w="44280">
                <a:solidFill>
                  <a:srgbClr val="00008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3812" name="Text Box 31"/>
              <p:cNvSpPr txBox="1">
                <a:spLocks noChangeArrowheads="1"/>
              </p:cNvSpPr>
              <p:nvPr/>
            </p:nvSpPr>
            <p:spPr bwMode="auto">
              <a:xfrm>
                <a:off x="4060" y="2568"/>
                <a:ext cx="321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charset="0"/>
                  </a:defRPr>
                </a:lvl1pPr>
                <a:lvl2pPr eaLnBrk="0" hangingPunct="0">
                  <a:spcBef>
                    <a:spcPts val="7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charset="0"/>
                  </a:defRPr>
                </a:lvl2pPr>
                <a:lvl3pPr eaLnBrk="0" hangingPunct="0">
                  <a:spcBef>
                    <a:spcPts val="600"/>
                  </a:spcBef>
                  <a:buChar char="•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charset="0"/>
                  </a:defRPr>
                </a:lvl3pPr>
                <a:lvl4pPr eaLnBrk="0" hangingPunct="0">
                  <a:spcBef>
                    <a:spcPts val="500"/>
                  </a:spcBef>
                  <a:buChar char="–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4pPr>
                <a:lvl5pPr eaLnBrk="0" hangingPunct="0">
                  <a:spcBef>
                    <a:spcPts val="500"/>
                  </a:spcBef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Char char="»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s-AR" altLang="es-AR" sz="1800" b="1"/>
                  <a:t>CK</a:t>
                </a:r>
              </a:p>
            </p:txBody>
          </p:sp>
          <p:sp>
            <p:nvSpPr>
              <p:cNvPr id="33813" name="Oval 32"/>
              <p:cNvSpPr>
                <a:spLocks noChangeArrowheads="1"/>
              </p:cNvSpPr>
              <p:nvPr/>
            </p:nvSpPr>
            <p:spPr bwMode="auto">
              <a:xfrm>
                <a:off x="4014" y="2478"/>
                <a:ext cx="408" cy="408"/>
              </a:xfrm>
              <a:prstGeom prst="ellipse">
                <a:avLst/>
              </a:prstGeom>
              <a:noFill/>
              <a:ln w="381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altLang="es-AR"/>
              </a:p>
            </p:txBody>
          </p:sp>
        </p:grpSp>
      </p:grp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5435600" y="5229225"/>
            <a:ext cx="23764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AR" altLang="es-AR" sz="1600" b="1" i="1">
                <a:solidFill>
                  <a:srgbClr val="990033"/>
                </a:solidFill>
              </a:rPr>
              <a:t>Células animales (excepción eritrocitos), vegetales y muchos microorganismos.</a:t>
            </a:r>
            <a:r>
              <a:rPr lang="es-AR" altLang="es-AR" sz="1600" b="1" i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804" name="Text Box 34"/>
          <p:cNvSpPr txBox="1">
            <a:spLocks noChangeArrowheads="1"/>
          </p:cNvSpPr>
          <p:nvPr/>
        </p:nvSpPr>
        <p:spPr bwMode="auto">
          <a:xfrm>
            <a:off x="533400" y="368300"/>
            <a:ext cx="815181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¿</a:t>
            </a:r>
            <a:r>
              <a:rPr lang="es-ES" altLang="es-AR" sz="2000" b="1" i="1">
                <a:solidFill>
                  <a:srgbClr val="009999"/>
                </a:solidFill>
              </a:rPr>
              <a:t>Cu</a:t>
            </a:r>
            <a:r>
              <a:rPr lang="en-US" altLang="es-AR" sz="2000" b="1" i="1">
                <a:solidFill>
                  <a:srgbClr val="009999"/>
                </a:solidFill>
                <a:cs typeface="Arial" charset="0"/>
              </a:rPr>
              <a:t>á</a:t>
            </a:r>
            <a:r>
              <a:rPr lang="es-ES" altLang="es-AR" sz="2000" b="1" i="1">
                <a:solidFill>
                  <a:srgbClr val="009999"/>
                </a:solidFill>
              </a:rPr>
              <a:t>l es el destino del Piruvato según las condiciones celulares?</a:t>
            </a:r>
          </a:p>
        </p:txBody>
      </p:sp>
      <p:sp>
        <p:nvSpPr>
          <p:cNvPr id="33805" name="Oval 35"/>
          <p:cNvSpPr>
            <a:spLocks noChangeArrowheads="1"/>
          </p:cNvSpPr>
          <p:nvPr/>
        </p:nvSpPr>
        <p:spPr bwMode="auto">
          <a:xfrm>
            <a:off x="4500563" y="2276475"/>
            <a:ext cx="431800" cy="504825"/>
          </a:xfrm>
          <a:prstGeom prst="ellipse">
            <a:avLst/>
          </a:prstGeom>
          <a:solidFill>
            <a:srgbClr val="FF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s-AR"/>
          </a:p>
        </p:txBody>
      </p:sp>
      <p:sp>
        <p:nvSpPr>
          <p:cNvPr id="34853" name="Oval 37"/>
          <p:cNvSpPr>
            <a:spLocks noChangeArrowheads="1"/>
          </p:cNvSpPr>
          <p:nvPr/>
        </p:nvSpPr>
        <p:spPr bwMode="auto">
          <a:xfrm rot="1541210">
            <a:off x="1320800" y="1470025"/>
            <a:ext cx="2120900" cy="4572000"/>
          </a:xfrm>
          <a:prstGeom prst="ellipse">
            <a:avLst/>
          </a:prstGeom>
          <a:noFill/>
          <a:ln w="4428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7782727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0" y="-8763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" altLang="es-AR"/>
          </a:p>
        </p:txBody>
      </p:sp>
      <p:grpSp>
        <p:nvGrpSpPr>
          <p:cNvPr id="34819" name="Group 8"/>
          <p:cNvGrpSpPr>
            <a:grpSpLocks/>
          </p:cNvGrpSpPr>
          <p:nvPr/>
        </p:nvGrpSpPr>
        <p:grpSpPr bwMode="auto">
          <a:xfrm>
            <a:off x="1527175" y="0"/>
            <a:ext cx="6573838" cy="6858000"/>
            <a:chOff x="962" y="164"/>
            <a:chExt cx="3868" cy="3756"/>
          </a:xfrm>
        </p:grpSpPr>
        <p:graphicFrame>
          <p:nvGraphicFramePr>
            <p:cNvPr id="34820" name="Object 4"/>
            <p:cNvGraphicFramePr>
              <a:graphicFrameLocks noChangeAspect="1"/>
            </p:cNvGraphicFramePr>
            <p:nvPr/>
          </p:nvGraphicFramePr>
          <p:xfrm>
            <a:off x="962" y="255"/>
            <a:ext cx="3732" cy="36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" r:id="rId3" imgW="8888400" imgH="13122000" progId="CorelDraw.Graphic.12">
                    <p:embed/>
                  </p:oleObj>
                </mc:Choice>
                <mc:Fallback>
                  <p:oleObj r:id="rId3" imgW="8888400" imgH="13122000" progId="CorelDraw.Graphic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lum bright="-20000" contrast="40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32430"/>
                        <a:stretch>
                          <a:fillRect/>
                        </a:stretch>
                      </p:blipFill>
                      <p:spPr bwMode="auto">
                        <a:xfrm>
                          <a:off x="962" y="255"/>
                          <a:ext cx="3732" cy="36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21" name="Rectangle 6"/>
            <p:cNvSpPr>
              <a:spLocks noChangeArrowheads="1"/>
            </p:cNvSpPr>
            <p:nvPr/>
          </p:nvSpPr>
          <p:spPr bwMode="auto">
            <a:xfrm>
              <a:off x="975" y="164"/>
              <a:ext cx="952" cy="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 altLang="es-AR"/>
            </a:p>
          </p:txBody>
        </p:sp>
        <p:sp>
          <p:nvSpPr>
            <p:cNvPr id="34822" name="Rectangle 7"/>
            <p:cNvSpPr>
              <a:spLocks noChangeArrowheads="1"/>
            </p:cNvSpPr>
            <p:nvPr/>
          </p:nvSpPr>
          <p:spPr bwMode="auto">
            <a:xfrm>
              <a:off x="3379" y="210"/>
              <a:ext cx="1451" cy="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 altLang="es-AR"/>
            </a:p>
          </p:txBody>
        </p:sp>
      </p:grpSp>
    </p:spTree>
    <p:extLst>
      <p:ext uri="{BB962C8B-B14F-4D97-AF65-F5344CB8AC3E}">
        <p14:creationId xmlns:p14="http://schemas.microsoft.com/office/powerpoint/2010/main" val="7584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917825" y="287338"/>
            <a:ext cx="36036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400" b="1" i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Fermentación láctica</a:t>
            </a: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288925" y="692150"/>
            <a:ext cx="8675688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0000FF"/>
              </a:buClr>
              <a:buFont typeface="Arial" charset="0"/>
              <a:buChar char="•"/>
            </a:pPr>
            <a:r>
              <a:rPr lang="es-ES" altLang="es-AR" sz="1800" b="1">
                <a:solidFill>
                  <a:srgbClr val="0000FF"/>
                </a:solidFill>
              </a:rPr>
              <a:t>En el músculo, especialmente durante el ejercicio intenso, cuando la demanda de ATP es elevada y se ha consumido el oxígeno, la lactato deshidrogenasa (LDH) cataliza la reducción del piruvato para dar lactato, utilizando el NADH provisto por la G-3-P deshidrogenasa. También en eritrocito y en las bacterias lácticas. 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0" y="2405063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060700" y="2276475"/>
          <a:ext cx="4175125" cy="239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Imagen" r:id="rId4" imgW="2284911" imgH="1315357" progId="Word.Picture.8">
                  <p:embed/>
                </p:oleObj>
              </mc:Choice>
              <mc:Fallback>
                <p:oleObj name="Imagen" r:id="rId4" imgW="2284911" imgH="1315357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2276475"/>
                        <a:ext cx="4175125" cy="239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811713"/>
            <a:ext cx="2457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2349500"/>
            <a:ext cx="25146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4311650"/>
            <a:ext cx="23050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79742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5821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215900" y="468313"/>
            <a:ext cx="860425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0000FF"/>
              </a:buClr>
              <a:buFont typeface="Arial" charset="0"/>
              <a:buChar char="•"/>
            </a:pPr>
            <a:r>
              <a:rPr lang="es-ES" altLang="es-AR" sz="2000" b="1">
                <a:solidFill>
                  <a:srgbClr val="0000FF"/>
                </a:solidFill>
              </a:rPr>
              <a:t>La mayor parte del lactato, producto final de la glucolisis anaeróbica, es exportado de las células musculares por la sangre hasta el hígado, donde vuelve a convertirse en glucosa.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2988" y="1700213"/>
            <a:ext cx="7199312" cy="3892550"/>
            <a:chOff x="657" y="1071"/>
            <a:chExt cx="4535" cy="2452"/>
          </a:xfrm>
        </p:grpSpPr>
        <p:grpSp>
          <p:nvGrpSpPr>
            <p:cNvPr id="36875" name="Group 3"/>
            <p:cNvGrpSpPr>
              <a:grpSpLocks/>
            </p:cNvGrpSpPr>
            <p:nvPr/>
          </p:nvGrpSpPr>
          <p:grpSpPr bwMode="auto">
            <a:xfrm>
              <a:off x="657" y="1071"/>
              <a:ext cx="4535" cy="2452"/>
              <a:chOff x="657" y="1071"/>
              <a:chExt cx="4535" cy="2452"/>
            </a:xfrm>
          </p:grpSpPr>
          <p:pic>
            <p:nvPicPr>
              <p:cNvPr id="3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527"/>
              <a:stretch>
                <a:fillRect/>
              </a:stretch>
            </p:blipFill>
            <p:spPr bwMode="auto">
              <a:xfrm>
                <a:off x="657" y="1071"/>
                <a:ext cx="4536" cy="2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6878" name="Line 5"/>
              <p:cNvSpPr>
                <a:spLocks noChangeShapeType="1"/>
              </p:cNvSpPr>
              <p:nvPr/>
            </p:nvSpPr>
            <p:spPr bwMode="auto">
              <a:xfrm flipH="1">
                <a:off x="2377" y="2717"/>
                <a:ext cx="758" cy="1"/>
              </a:xfrm>
              <a:prstGeom prst="line">
                <a:avLst/>
              </a:prstGeom>
              <a:noFill/>
              <a:ln w="108000">
                <a:solidFill>
                  <a:srgbClr val="FFFFFF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36876" name="Rectangle 6"/>
            <p:cNvSpPr>
              <a:spLocks noChangeArrowheads="1"/>
            </p:cNvSpPr>
            <p:nvPr/>
          </p:nvSpPr>
          <p:spPr bwMode="auto">
            <a:xfrm>
              <a:off x="3051" y="2597"/>
              <a:ext cx="798" cy="4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s-AR"/>
            </a:p>
          </p:txBody>
        </p:sp>
      </p:grp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4787900" y="4149725"/>
            <a:ext cx="1338263" cy="642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</a:rPr>
              <a:t>Ciclo de Cori</a:t>
            </a:r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2268538" y="2924175"/>
            <a:ext cx="6480175" cy="2879725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7451725" y="4724400"/>
            <a:ext cx="422275" cy="392113"/>
            <a:chOff x="4694" y="2976"/>
            <a:chExt cx="266" cy="247"/>
          </a:xfrm>
        </p:grpSpPr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4707" y="2990"/>
              <a:ext cx="254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s-AR" altLang="es-AR" sz="1600" b="1">
                  <a:solidFill>
                    <a:srgbClr val="000099"/>
                  </a:solidFill>
                </a:rPr>
                <a:t>O</a:t>
              </a:r>
              <a:r>
                <a:rPr lang="es-AR" altLang="es-AR" sz="1600" b="1" baseline="-25000">
                  <a:solidFill>
                    <a:srgbClr val="000099"/>
                  </a:solidFill>
                </a:rPr>
                <a:t>2</a:t>
              </a:r>
            </a:p>
          </p:txBody>
        </p:sp>
        <p:sp>
          <p:nvSpPr>
            <p:cNvPr id="36873" name="Line 11"/>
            <p:cNvSpPr>
              <a:spLocks noChangeShapeType="1"/>
            </p:cNvSpPr>
            <p:nvPr/>
          </p:nvSpPr>
          <p:spPr bwMode="auto">
            <a:xfrm>
              <a:off x="4694" y="3020"/>
              <a:ext cx="226" cy="136"/>
            </a:xfrm>
            <a:prstGeom prst="line">
              <a:avLst/>
            </a:prstGeom>
            <a:noFill/>
            <a:ln w="2556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36874" name="Line 12"/>
            <p:cNvSpPr>
              <a:spLocks noChangeShapeType="1"/>
            </p:cNvSpPr>
            <p:nvPr/>
          </p:nvSpPr>
          <p:spPr bwMode="auto">
            <a:xfrm flipV="1">
              <a:off x="4739" y="2975"/>
              <a:ext cx="136" cy="228"/>
            </a:xfrm>
            <a:prstGeom prst="line">
              <a:avLst/>
            </a:prstGeom>
            <a:noFill/>
            <a:ln w="2556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6443663" y="4437063"/>
            <a:ext cx="433387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20104057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7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4734</TotalTime>
  <Words>1992</Words>
  <Application>Microsoft Office PowerPoint</Application>
  <PresentationFormat>Presentación en pantalla (4:3)</PresentationFormat>
  <Paragraphs>297</Paragraphs>
  <Slides>52</Slides>
  <Notes>16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52</vt:i4>
      </vt:variant>
    </vt:vector>
  </HeadingPairs>
  <TitlesOfParts>
    <vt:vector size="56" baseType="lpstr">
      <vt:lpstr>Solsticio</vt:lpstr>
      <vt:lpstr>CorelDraw.Graphic.10</vt:lpstr>
      <vt:lpstr>CorelDraw.Graphic.12</vt:lpstr>
      <vt:lpstr>Imagen de Microsoft Word</vt:lpstr>
      <vt:lpstr>Presentación de PowerPoint</vt:lpstr>
      <vt:lpstr>Presentación de PowerPoint</vt:lpstr>
      <vt:lpstr>Presentación de PowerPoint</vt:lpstr>
      <vt:lpstr>Presentación de PowerPoint</vt:lpstr>
      <vt:lpstr>DESTINOS DE PIRUVATO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QUE OCURRE EN CONDICIONES AERÓBICAS??</vt:lpstr>
      <vt:lpstr>Presentación de PowerPoint</vt:lpstr>
      <vt:lpstr>Presentación de PowerPoint</vt:lpstr>
      <vt:lpstr>Presentación de PowerPoint</vt:lpstr>
      <vt:lpstr>CICLO DE KREBS  </vt:lpstr>
      <vt:lpstr>Presentación de PowerPoint</vt:lpstr>
      <vt:lpstr>Presentación de PowerPoint</vt:lpstr>
      <vt:lpstr>CICLO DE KREBS O DEL ÁCIDO CÍTRICO</vt:lpstr>
      <vt:lpstr>Características generales</vt:lpstr>
      <vt:lpstr>Características generales</vt:lpstr>
      <vt:lpstr>DESCARBOXILACIÓN OXIDATIVA</vt:lpstr>
      <vt:lpstr>ESTRUCTURA DEL PIROFOSFATO DE TIAMINA</vt:lpstr>
      <vt:lpstr>ESTRUCTURA DEL ACIDO LIPOICO</vt:lpstr>
      <vt:lpstr>ESTRUCTURA DE LA COENZIMA A</vt:lpstr>
      <vt:lpstr>Presentación de PowerPoint</vt:lpstr>
      <vt:lpstr>Regulación PDH</vt:lpstr>
      <vt:lpstr>REGULACIÓN COVALENTE </vt:lpstr>
      <vt:lpstr>DESTINO DEL ACETIL-CoA</vt:lpstr>
      <vt:lpstr>REACCIONES DEL CICLO DE KREBS</vt:lpstr>
      <vt:lpstr>1. Condensación</vt:lpstr>
      <vt:lpstr>2. Isomerización por deshidratación- hidratación</vt:lpstr>
      <vt:lpstr>3.Descarboxilación oxidativa de isocitrato</vt:lpstr>
      <vt:lpstr>4. Descarboxilación oxidativa de  alfa-cetoglutarato</vt:lpstr>
      <vt:lpstr>5. Formación de succinato: fosforilación a nivel de sustrato</vt:lpstr>
      <vt:lpstr>6. Deshidrogenación de succinato</vt:lpstr>
      <vt:lpstr>7. Hidratación de fumarato</vt:lpstr>
      <vt:lpstr>8. Oxidación de malato</vt:lpstr>
      <vt:lpstr>REGULACIÓN</vt:lpstr>
      <vt:lpstr>BALANCE ENERGÉTICO</vt:lpstr>
      <vt:lpstr>FUNCIÓN ANFIBÓLICA</vt:lpstr>
      <vt:lpstr>REACCIONES ANAPLERÓTICAS</vt:lpstr>
      <vt:lpstr>COMPARTIMENTALIZACIÓN</vt:lpstr>
      <vt:lpstr>LANZADERA DE MALATO ASPARTATO</vt:lpstr>
      <vt:lpstr>Resumen </vt:lpstr>
      <vt:lpstr>Presentación de PowerPoint</vt:lpstr>
      <vt:lpstr>Presentación de PowerPoint</vt:lpstr>
      <vt:lpstr>BALANCE ENERGÉTICO DE LA OXIDACIÓN COMPLETA DE GLUCOSA </vt:lpstr>
      <vt:lpstr>Presentación de PowerPoint</vt:lpstr>
      <vt:lpstr>Presentación de PowerPoint</vt:lpstr>
      <vt:lpstr>BIBLIOGRAFÍA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CICLO DE KREBS</dc:title>
  <dc:creator>ethel</dc:creator>
  <cp:lastModifiedBy>ethel</cp:lastModifiedBy>
  <cp:revision>88</cp:revision>
  <dcterms:created xsi:type="dcterms:W3CDTF">2014-08-22T20:31:09Z</dcterms:created>
  <dcterms:modified xsi:type="dcterms:W3CDTF">2015-04-14T17:34:34Z</dcterms:modified>
</cp:coreProperties>
</file>